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8" r:id="rId4"/>
    <p:sldId id="262" r:id="rId5"/>
    <p:sldId id="263" r:id="rId6"/>
    <p:sldId id="264" r:id="rId7"/>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CB573D-1C5D-4F46-8291-2A24066E4AD9}"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s-CO"/>
        </a:p>
      </dgm:t>
    </dgm:pt>
    <dgm:pt modelId="{B4487970-705A-4D5D-89BD-318AB01266AB}">
      <dgm:prSet phldrT="[Texto]"/>
      <dgm:spPr/>
      <dgm:t>
        <a:bodyPr/>
        <a:lstStyle/>
        <a:p>
          <a:r>
            <a:rPr lang="es-CO" dirty="0" smtClean="0"/>
            <a:t>Áreas implicadas</a:t>
          </a:r>
          <a:endParaRPr lang="es-CO" dirty="0"/>
        </a:p>
      </dgm:t>
    </dgm:pt>
    <dgm:pt modelId="{8950379A-E108-408D-90C3-82CEA949EA82}" type="parTrans" cxnId="{5008C7E8-FB55-4DEE-8719-F5EAC85A8E54}">
      <dgm:prSet/>
      <dgm:spPr/>
      <dgm:t>
        <a:bodyPr/>
        <a:lstStyle/>
        <a:p>
          <a:endParaRPr lang="es-CO"/>
        </a:p>
      </dgm:t>
    </dgm:pt>
    <dgm:pt modelId="{4608E3BD-045B-46CE-9451-E3D1BB9F0AC0}" type="sibTrans" cxnId="{5008C7E8-FB55-4DEE-8719-F5EAC85A8E54}">
      <dgm:prSet/>
      <dgm:spPr/>
      <dgm:t>
        <a:bodyPr/>
        <a:lstStyle/>
        <a:p>
          <a:endParaRPr lang="es-CO"/>
        </a:p>
      </dgm:t>
    </dgm:pt>
    <dgm:pt modelId="{5FFE19D3-FCEE-4168-B8A6-8A36DCF72331}">
      <dgm:prSet phldrT="[Texto]"/>
      <dgm:spPr/>
      <dgm:t>
        <a:bodyPr/>
        <a:lstStyle/>
        <a:p>
          <a:r>
            <a:rPr lang="es-CO" dirty="0" smtClean="0"/>
            <a:t>Duración del proyecto</a:t>
          </a:r>
          <a:endParaRPr lang="es-CO" dirty="0"/>
        </a:p>
      </dgm:t>
    </dgm:pt>
    <dgm:pt modelId="{5FEAD240-1697-48F5-8255-D2FA0A695503}" type="parTrans" cxnId="{CD9D6F20-5543-4C28-B8D2-DDD2A9257ECE}">
      <dgm:prSet/>
      <dgm:spPr/>
      <dgm:t>
        <a:bodyPr/>
        <a:lstStyle/>
        <a:p>
          <a:endParaRPr lang="es-CO"/>
        </a:p>
      </dgm:t>
    </dgm:pt>
    <dgm:pt modelId="{FFE15009-5B34-417D-A353-43E4B2A43CD4}" type="sibTrans" cxnId="{CD9D6F20-5543-4C28-B8D2-DDD2A9257ECE}">
      <dgm:prSet/>
      <dgm:spPr/>
      <dgm:t>
        <a:bodyPr/>
        <a:lstStyle/>
        <a:p>
          <a:endParaRPr lang="es-CO"/>
        </a:p>
      </dgm:t>
    </dgm:pt>
    <dgm:pt modelId="{7E1E1545-89F7-4B50-A8FA-AB129F84DE4A}">
      <dgm:prSet phldrT="[Texto]"/>
      <dgm:spPr/>
      <dgm:t>
        <a:bodyPr/>
        <a:lstStyle/>
        <a:p>
          <a:r>
            <a:rPr lang="es-CO" dirty="0" smtClean="0"/>
            <a:t>Estimación de costos</a:t>
          </a:r>
          <a:endParaRPr lang="es-CO" dirty="0"/>
        </a:p>
      </dgm:t>
    </dgm:pt>
    <dgm:pt modelId="{E076AE4D-C8A1-48C1-9D06-2D0A4049A6F1}" type="parTrans" cxnId="{5ED13416-B999-4C89-BEC2-6E68D09C4791}">
      <dgm:prSet/>
      <dgm:spPr/>
      <dgm:t>
        <a:bodyPr/>
        <a:lstStyle/>
        <a:p>
          <a:endParaRPr lang="es-CO"/>
        </a:p>
      </dgm:t>
    </dgm:pt>
    <dgm:pt modelId="{1A42A6C6-55C4-4090-9EAE-12283773734E}" type="sibTrans" cxnId="{5ED13416-B999-4C89-BEC2-6E68D09C4791}">
      <dgm:prSet/>
      <dgm:spPr/>
      <dgm:t>
        <a:bodyPr/>
        <a:lstStyle/>
        <a:p>
          <a:endParaRPr lang="es-CO"/>
        </a:p>
      </dgm:t>
    </dgm:pt>
    <dgm:pt modelId="{FD03FE91-CB99-4726-8A76-33DC3FEC597F}">
      <dgm:prSet phldrT="[Texto]"/>
      <dgm:spPr/>
      <dgm:t>
        <a:bodyPr/>
        <a:lstStyle/>
        <a:p>
          <a:r>
            <a:rPr lang="es-CO" b="0" dirty="0" smtClean="0">
              <a:solidFill>
                <a:srgbClr val="FF0000"/>
              </a:solidFill>
            </a:rPr>
            <a:t>English &amp; </a:t>
          </a:r>
          <a:r>
            <a:rPr lang="es-CO" b="0" dirty="0" smtClean="0">
              <a:solidFill>
                <a:srgbClr val="FF0000"/>
              </a:solidFill>
            </a:rPr>
            <a:t>Social </a:t>
          </a:r>
          <a:r>
            <a:rPr lang="es-CO" b="0" dirty="0" err="1" smtClean="0">
              <a:solidFill>
                <a:srgbClr val="FF0000"/>
              </a:solidFill>
            </a:rPr>
            <a:t>Studies</a:t>
          </a:r>
          <a:endParaRPr lang="es-CO" b="0" dirty="0">
            <a:solidFill>
              <a:srgbClr val="FF0000"/>
            </a:solidFill>
          </a:endParaRPr>
        </a:p>
      </dgm:t>
    </dgm:pt>
    <dgm:pt modelId="{052FD1B6-0090-4D3D-95C9-CF287E1BC4C7}" type="parTrans" cxnId="{3EF8D3D5-4226-4105-B59D-E325CE2C0C29}">
      <dgm:prSet/>
      <dgm:spPr/>
      <dgm:t>
        <a:bodyPr/>
        <a:lstStyle/>
        <a:p>
          <a:endParaRPr lang="es-CO"/>
        </a:p>
      </dgm:t>
    </dgm:pt>
    <dgm:pt modelId="{200D6E48-9FDD-4B55-8E0B-CE985DC61A11}" type="sibTrans" cxnId="{3EF8D3D5-4226-4105-B59D-E325CE2C0C29}">
      <dgm:prSet/>
      <dgm:spPr/>
      <dgm:t>
        <a:bodyPr/>
        <a:lstStyle/>
        <a:p>
          <a:endParaRPr lang="es-CO"/>
        </a:p>
      </dgm:t>
    </dgm:pt>
    <dgm:pt modelId="{5EEDCD7A-439C-48A2-A416-5992BE24C990}">
      <dgm:prSet phldrT="[Texto]"/>
      <dgm:spPr/>
      <dgm:t>
        <a:bodyPr/>
        <a:lstStyle/>
        <a:p>
          <a:r>
            <a:rPr lang="es-CO" b="0" dirty="0" err="1" smtClean="0">
              <a:solidFill>
                <a:srgbClr val="FF0000"/>
              </a:solidFill>
            </a:rPr>
            <a:t>One</a:t>
          </a:r>
          <a:r>
            <a:rPr lang="es-CO" b="0" dirty="0" smtClean="0">
              <a:solidFill>
                <a:srgbClr val="FF0000"/>
              </a:solidFill>
            </a:rPr>
            <a:t> </a:t>
          </a:r>
          <a:r>
            <a:rPr lang="es-CO" b="0" dirty="0" err="1" smtClean="0">
              <a:solidFill>
                <a:srgbClr val="FF0000"/>
              </a:solidFill>
            </a:rPr>
            <a:t>term</a:t>
          </a:r>
          <a:r>
            <a:rPr lang="es-CO" b="0" dirty="0" smtClean="0">
              <a:solidFill>
                <a:srgbClr val="FF0000"/>
              </a:solidFill>
            </a:rPr>
            <a:t>.</a:t>
          </a:r>
          <a:endParaRPr lang="es-CO" b="0" dirty="0">
            <a:solidFill>
              <a:srgbClr val="FF0000"/>
            </a:solidFill>
          </a:endParaRPr>
        </a:p>
      </dgm:t>
    </dgm:pt>
    <dgm:pt modelId="{3902BB5B-EDB3-427E-82E7-2A7E816311DF}" type="parTrans" cxnId="{BE76ADFE-2438-4798-B471-6F9636F4F9FA}">
      <dgm:prSet/>
      <dgm:spPr/>
      <dgm:t>
        <a:bodyPr/>
        <a:lstStyle/>
        <a:p>
          <a:endParaRPr lang="es-CO"/>
        </a:p>
      </dgm:t>
    </dgm:pt>
    <dgm:pt modelId="{E7FA3F58-671E-4196-AB7E-624B8DB48172}" type="sibTrans" cxnId="{BE76ADFE-2438-4798-B471-6F9636F4F9FA}">
      <dgm:prSet/>
      <dgm:spPr/>
      <dgm:t>
        <a:bodyPr/>
        <a:lstStyle/>
        <a:p>
          <a:endParaRPr lang="es-CO"/>
        </a:p>
      </dgm:t>
    </dgm:pt>
    <dgm:pt modelId="{93279AE9-5A80-47A9-A515-EF611837C380}">
      <dgm:prSet phldrT="[Texto]"/>
      <dgm:spPr/>
      <dgm:t>
        <a:bodyPr/>
        <a:lstStyle/>
        <a:p>
          <a:endParaRPr lang="es-CO" b="1" dirty="0"/>
        </a:p>
      </dgm:t>
    </dgm:pt>
    <dgm:pt modelId="{597CFAEB-3A5A-4834-9488-8082F307AB86}" type="parTrans" cxnId="{C3C524AC-15AD-484F-9C5A-826502128B4D}">
      <dgm:prSet/>
      <dgm:spPr/>
      <dgm:t>
        <a:bodyPr/>
        <a:lstStyle/>
        <a:p>
          <a:endParaRPr lang="es-CO"/>
        </a:p>
      </dgm:t>
    </dgm:pt>
    <dgm:pt modelId="{8FD9C097-B9DA-43F6-9EB5-DD1AED7825D4}" type="sibTrans" cxnId="{C3C524AC-15AD-484F-9C5A-826502128B4D}">
      <dgm:prSet/>
      <dgm:spPr/>
      <dgm:t>
        <a:bodyPr/>
        <a:lstStyle/>
        <a:p>
          <a:endParaRPr lang="es-CO"/>
        </a:p>
      </dgm:t>
    </dgm:pt>
    <dgm:pt modelId="{AB5CC8A6-CB45-44DC-95F4-8FF6CD93CAC6}">
      <dgm:prSet phldrT="[Texto]"/>
      <dgm:spPr/>
      <dgm:t>
        <a:bodyPr/>
        <a:lstStyle/>
        <a:p>
          <a:r>
            <a:rPr lang="es-CO" dirty="0" smtClean="0">
              <a:solidFill>
                <a:srgbClr val="FF0000"/>
              </a:solidFill>
            </a:rPr>
            <a:t>Students </a:t>
          </a:r>
          <a:r>
            <a:rPr lang="es-CO" dirty="0" smtClean="0">
              <a:solidFill>
                <a:srgbClr val="FF0000"/>
              </a:solidFill>
            </a:rPr>
            <a:t>will </a:t>
          </a:r>
          <a:r>
            <a:rPr lang="es-CO" dirty="0" err="1" smtClean="0">
              <a:solidFill>
                <a:srgbClr val="FF0000"/>
              </a:solidFill>
            </a:rPr>
            <a:t>not</a:t>
          </a:r>
          <a:r>
            <a:rPr lang="es-CO" dirty="0" smtClean="0">
              <a:solidFill>
                <a:srgbClr val="FF0000"/>
              </a:solidFill>
            </a:rPr>
            <a:t> </a:t>
          </a:r>
          <a:r>
            <a:rPr lang="es-CO" dirty="0" err="1" smtClean="0">
              <a:solidFill>
                <a:srgbClr val="FF0000"/>
              </a:solidFill>
            </a:rPr>
            <a:t>have</a:t>
          </a:r>
          <a:r>
            <a:rPr lang="es-CO" dirty="0" smtClean="0">
              <a:solidFill>
                <a:srgbClr val="FF0000"/>
              </a:solidFill>
            </a:rPr>
            <a:t> </a:t>
          </a:r>
          <a:r>
            <a:rPr lang="es-CO" dirty="0" err="1" smtClean="0">
              <a:solidFill>
                <a:srgbClr val="FF0000"/>
              </a:solidFill>
            </a:rPr>
            <a:t>special</a:t>
          </a:r>
          <a:r>
            <a:rPr lang="es-CO" dirty="0" smtClean="0">
              <a:solidFill>
                <a:srgbClr val="FF0000"/>
              </a:solidFill>
            </a:rPr>
            <a:t> expenses </a:t>
          </a:r>
          <a:r>
            <a:rPr lang="es-CO" dirty="0" err="1" smtClean="0">
              <a:solidFill>
                <a:srgbClr val="FF0000"/>
              </a:solidFill>
            </a:rPr>
            <a:t>product</a:t>
          </a:r>
          <a:r>
            <a:rPr lang="es-CO" dirty="0" smtClean="0">
              <a:solidFill>
                <a:srgbClr val="FF0000"/>
              </a:solidFill>
            </a:rPr>
            <a:t> of </a:t>
          </a:r>
          <a:r>
            <a:rPr lang="es-CO" dirty="0" err="1" smtClean="0">
              <a:solidFill>
                <a:srgbClr val="FF0000"/>
              </a:solidFill>
            </a:rPr>
            <a:t>this</a:t>
          </a:r>
          <a:r>
            <a:rPr lang="es-CO" dirty="0" smtClean="0">
              <a:solidFill>
                <a:srgbClr val="FF0000"/>
              </a:solidFill>
            </a:rPr>
            <a:t> </a:t>
          </a:r>
          <a:r>
            <a:rPr lang="es-CO" dirty="0" err="1" smtClean="0">
              <a:solidFill>
                <a:srgbClr val="FF0000"/>
              </a:solidFill>
            </a:rPr>
            <a:t>porject</a:t>
          </a:r>
          <a:r>
            <a:rPr lang="es-CO" dirty="0" smtClean="0">
              <a:solidFill>
                <a:srgbClr val="FF0000"/>
              </a:solidFill>
            </a:rPr>
            <a:t>.</a:t>
          </a:r>
          <a:endParaRPr lang="es-CO" dirty="0">
            <a:solidFill>
              <a:srgbClr val="FF0000"/>
            </a:solidFill>
          </a:endParaRPr>
        </a:p>
      </dgm:t>
    </dgm:pt>
    <dgm:pt modelId="{D938624D-4BD8-4C9F-839C-FB1ABF00F0AE}" type="sibTrans" cxnId="{DD90DCEE-4CB2-40D0-8455-C879A1CC753C}">
      <dgm:prSet/>
      <dgm:spPr/>
      <dgm:t>
        <a:bodyPr/>
        <a:lstStyle/>
        <a:p>
          <a:endParaRPr lang="es-CO"/>
        </a:p>
      </dgm:t>
    </dgm:pt>
    <dgm:pt modelId="{F4E79882-1C73-4CE2-8D33-06497270AA8A}" type="parTrans" cxnId="{DD90DCEE-4CB2-40D0-8455-C879A1CC753C}">
      <dgm:prSet/>
      <dgm:spPr/>
      <dgm:t>
        <a:bodyPr/>
        <a:lstStyle/>
        <a:p>
          <a:endParaRPr lang="es-CO"/>
        </a:p>
      </dgm:t>
    </dgm:pt>
    <dgm:pt modelId="{02A2B585-0C06-460E-A113-6DE31AF33F36}" type="pres">
      <dgm:prSet presAssocID="{BDCB573D-1C5D-4F46-8291-2A24066E4AD9}" presName="linearFlow" presStyleCnt="0">
        <dgm:presLayoutVars>
          <dgm:dir/>
          <dgm:animLvl val="lvl"/>
          <dgm:resizeHandles val="exact"/>
        </dgm:presLayoutVars>
      </dgm:prSet>
      <dgm:spPr/>
      <dgm:t>
        <a:bodyPr/>
        <a:lstStyle/>
        <a:p>
          <a:endParaRPr lang="es-CO"/>
        </a:p>
      </dgm:t>
    </dgm:pt>
    <dgm:pt modelId="{B896C7F9-2E70-4863-82A2-E3F02302C79B}" type="pres">
      <dgm:prSet presAssocID="{B4487970-705A-4D5D-89BD-318AB01266AB}" presName="composite" presStyleCnt="0"/>
      <dgm:spPr/>
    </dgm:pt>
    <dgm:pt modelId="{67F4AFE9-B53D-4CA3-B035-26AEEDC9D7DF}" type="pres">
      <dgm:prSet presAssocID="{B4487970-705A-4D5D-89BD-318AB01266AB}" presName="parentText" presStyleLbl="alignNode1" presStyleIdx="0" presStyleCnt="3">
        <dgm:presLayoutVars>
          <dgm:chMax val="1"/>
          <dgm:bulletEnabled val="1"/>
        </dgm:presLayoutVars>
      </dgm:prSet>
      <dgm:spPr/>
      <dgm:t>
        <a:bodyPr/>
        <a:lstStyle/>
        <a:p>
          <a:endParaRPr lang="es-CO"/>
        </a:p>
      </dgm:t>
    </dgm:pt>
    <dgm:pt modelId="{A616A1B8-DDD3-42DB-A80E-C05297D61673}" type="pres">
      <dgm:prSet presAssocID="{B4487970-705A-4D5D-89BD-318AB01266AB}" presName="descendantText" presStyleLbl="alignAcc1" presStyleIdx="0" presStyleCnt="3">
        <dgm:presLayoutVars>
          <dgm:bulletEnabled val="1"/>
        </dgm:presLayoutVars>
      </dgm:prSet>
      <dgm:spPr/>
      <dgm:t>
        <a:bodyPr/>
        <a:lstStyle/>
        <a:p>
          <a:endParaRPr lang="es-CO"/>
        </a:p>
      </dgm:t>
    </dgm:pt>
    <dgm:pt modelId="{A90BAEAE-868E-49E4-BB47-CB047F8C3980}" type="pres">
      <dgm:prSet presAssocID="{4608E3BD-045B-46CE-9451-E3D1BB9F0AC0}" presName="sp" presStyleCnt="0"/>
      <dgm:spPr/>
    </dgm:pt>
    <dgm:pt modelId="{07FF8B4C-7676-425B-93BD-2BB27FB03C48}" type="pres">
      <dgm:prSet presAssocID="{5FFE19D3-FCEE-4168-B8A6-8A36DCF72331}" presName="composite" presStyleCnt="0"/>
      <dgm:spPr/>
    </dgm:pt>
    <dgm:pt modelId="{98EEAAE0-C6F3-42C2-B3BB-25913A35DB81}" type="pres">
      <dgm:prSet presAssocID="{5FFE19D3-FCEE-4168-B8A6-8A36DCF72331}" presName="parentText" presStyleLbl="alignNode1" presStyleIdx="1" presStyleCnt="3">
        <dgm:presLayoutVars>
          <dgm:chMax val="1"/>
          <dgm:bulletEnabled val="1"/>
        </dgm:presLayoutVars>
      </dgm:prSet>
      <dgm:spPr/>
      <dgm:t>
        <a:bodyPr/>
        <a:lstStyle/>
        <a:p>
          <a:endParaRPr lang="es-CO"/>
        </a:p>
      </dgm:t>
    </dgm:pt>
    <dgm:pt modelId="{B52C6A26-4738-4DA6-BA18-FB798D9BFC55}" type="pres">
      <dgm:prSet presAssocID="{5FFE19D3-FCEE-4168-B8A6-8A36DCF72331}" presName="descendantText" presStyleLbl="alignAcc1" presStyleIdx="1" presStyleCnt="3">
        <dgm:presLayoutVars>
          <dgm:bulletEnabled val="1"/>
        </dgm:presLayoutVars>
      </dgm:prSet>
      <dgm:spPr/>
      <dgm:t>
        <a:bodyPr/>
        <a:lstStyle/>
        <a:p>
          <a:endParaRPr lang="es-CO"/>
        </a:p>
      </dgm:t>
    </dgm:pt>
    <dgm:pt modelId="{3727393A-ADBB-47AB-ABEE-051110DE45BE}" type="pres">
      <dgm:prSet presAssocID="{FFE15009-5B34-417D-A353-43E4B2A43CD4}" presName="sp" presStyleCnt="0"/>
      <dgm:spPr/>
    </dgm:pt>
    <dgm:pt modelId="{F15686EA-0E4F-466F-ADC1-EC8236CA029F}" type="pres">
      <dgm:prSet presAssocID="{7E1E1545-89F7-4B50-A8FA-AB129F84DE4A}" presName="composite" presStyleCnt="0"/>
      <dgm:spPr/>
    </dgm:pt>
    <dgm:pt modelId="{518B7C2C-20B6-4E9A-9175-DC0C614A1D78}" type="pres">
      <dgm:prSet presAssocID="{7E1E1545-89F7-4B50-A8FA-AB129F84DE4A}" presName="parentText" presStyleLbl="alignNode1" presStyleIdx="2" presStyleCnt="3">
        <dgm:presLayoutVars>
          <dgm:chMax val="1"/>
          <dgm:bulletEnabled val="1"/>
        </dgm:presLayoutVars>
      </dgm:prSet>
      <dgm:spPr/>
      <dgm:t>
        <a:bodyPr/>
        <a:lstStyle/>
        <a:p>
          <a:endParaRPr lang="es-CO"/>
        </a:p>
      </dgm:t>
    </dgm:pt>
    <dgm:pt modelId="{2F0C45F3-6FF5-4F54-B07E-686E4B60AE57}" type="pres">
      <dgm:prSet presAssocID="{7E1E1545-89F7-4B50-A8FA-AB129F84DE4A}" presName="descendantText" presStyleLbl="alignAcc1" presStyleIdx="2" presStyleCnt="3">
        <dgm:presLayoutVars>
          <dgm:bulletEnabled val="1"/>
        </dgm:presLayoutVars>
      </dgm:prSet>
      <dgm:spPr/>
      <dgm:t>
        <a:bodyPr/>
        <a:lstStyle/>
        <a:p>
          <a:endParaRPr lang="es-CO"/>
        </a:p>
      </dgm:t>
    </dgm:pt>
  </dgm:ptLst>
  <dgm:cxnLst>
    <dgm:cxn modelId="{5008C7E8-FB55-4DEE-8719-F5EAC85A8E54}" srcId="{BDCB573D-1C5D-4F46-8291-2A24066E4AD9}" destId="{B4487970-705A-4D5D-89BD-318AB01266AB}" srcOrd="0" destOrd="0" parTransId="{8950379A-E108-408D-90C3-82CEA949EA82}" sibTransId="{4608E3BD-045B-46CE-9451-E3D1BB9F0AC0}"/>
    <dgm:cxn modelId="{5ED13416-B999-4C89-BEC2-6E68D09C4791}" srcId="{BDCB573D-1C5D-4F46-8291-2A24066E4AD9}" destId="{7E1E1545-89F7-4B50-A8FA-AB129F84DE4A}" srcOrd="2" destOrd="0" parTransId="{E076AE4D-C8A1-48C1-9D06-2D0A4049A6F1}" sibTransId="{1A42A6C6-55C4-4090-9EAE-12283773734E}"/>
    <dgm:cxn modelId="{CD9D6F20-5543-4C28-B8D2-DDD2A9257ECE}" srcId="{BDCB573D-1C5D-4F46-8291-2A24066E4AD9}" destId="{5FFE19D3-FCEE-4168-B8A6-8A36DCF72331}" srcOrd="1" destOrd="0" parTransId="{5FEAD240-1697-48F5-8255-D2FA0A695503}" sibTransId="{FFE15009-5B34-417D-A353-43E4B2A43CD4}"/>
    <dgm:cxn modelId="{51A9CCD5-3862-4F97-BB02-BD42141A9B03}" type="presOf" srcId="{B4487970-705A-4D5D-89BD-318AB01266AB}" destId="{67F4AFE9-B53D-4CA3-B035-26AEEDC9D7DF}" srcOrd="0" destOrd="0" presId="urn:microsoft.com/office/officeart/2005/8/layout/chevron2"/>
    <dgm:cxn modelId="{D4E99BB1-8D26-4B7E-A1C4-D5235CB2FD5D}" type="presOf" srcId="{93279AE9-5A80-47A9-A515-EF611837C380}" destId="{2F0C45F3-6FF5-4F54-B07E-686E4B60AE57}" srcOrd="0" destOrd="0" presId="urn:microsoft.com/office/officeart/2005/8/layout/chevron2"/>
    <dgm:cxn modelId="{01DEC5FC-A783-450F-B4D7-65ECE20820EF}" type="presOf" srcId="{FD03FE91-CB99-4726-8A76-33DC3FEC597F}" destId="{A616A1B8-DDD3-42DB-A80E-C05297D61673}" srcOrd="0" destOrd="0" presId="urn:microsoft.com/office/officeart/2005/8/layout/chevron2"/>
    <dgm:cxn modelId="{1A487247-5C5D-4F6B-9279-8F24CDAE1558}" type="presOf" srcId="{AB5CC8A6-CB45-44DC-95F4-8FF6CD93CAC6}" destId="{2F0C45F3-6FF5-4F54-B07E-686E4B60AE57}" srcOrd="0" destOrd="1" presId="urn:microsoft.com/office/officeart/2005/8/layout/chevron2"/>
    <dgm:cxn modelId="{C3C524AC-15AD-484F-9C5A-826502128B4D}" srcId="{7E1E1545-89F7-4B50-A8FA-AB129F84DE4A}" destId="{93279AE9-5A80-47A9-A515-EF611837C380}" srcOrd="0" destOrd="0" parTransId="{597CFAEB-3A5A-4834-9488-8082F307AB86}" sibTransId="{8FD9C097-B9DA-43F6-9EB5-DD1AED7825D4}"/>
    <dgm:cxn modelId="{BE76ADFE-2438-4798-B471-6F9636F4F9FA}" srcId="{5FFE19D3-FCEE-4168-B8A6-8A36DCF72331}" destId="{5EEDCD7A-439C-48A2-A416-5992BE24C990}" srcOrd="0" destOrd="0" parTransId="{3902BB5B-EDB3-427E-82E7-2A7E816311DF}" sibTransId="{E7FA3F58-671E-4196-AB7E-624B8DB48172}"/>
    <dgm:cxn modelId="{899563CB-A6BB-4EA2-BCBB-CF39AD42760D}" type="presOf" srcId="{5FFE19D3-FCEE-4168-B8A6-8A36DCF72331}" destId="{98EEAAE0-C6F3-42C2-B3BB-25913A35DB81}" srcOrd="0" destOrd="0" presId="urn:microsoft.com/office/officeart/2005/8/layout/chevron2"/>
    <dgm:cxn modelId="{B1E61604-729F-41EF-A3B9-D2D51B762B57}" type="presOf" srcId="{BDCB573D-1C5D-4F46-8291-2A24066E4AD9}" destId="{02A2B585-0C06-460E-A113-6DE31AF33F36}" srcOrd="0" destOrd="0" presId="urn:microsoft.com/office/officeart/2005/8/layout/chevron2"/>
    <dgm:cxn modelId="{4B4A4957-F00F-40B6-BD39-5716EC3690AE}" type="presOf" srcId="{5EEDCD7A-439C-48A2-A416-5992BE24C990}" destId="{B52C6A26-4738-4DA6-BA18-FB798D9BFC55}" srcOrd="0" destOrd="0" presId="urn:microsoft.com/office/officeart/2005/8/layout/chevron2"/>
    <dgm:cxn modelId="{DD90DCEE-4CB2-40D0-8455-C879A1CC753C}" srcId="{7E1E1545-89F7-4B50-A8FA-AB129F84DE4A}" destId="{AB5CC8A6-CB45-44DC-95F4-8FF6CD93CAC6}" srcOrd="1" destOrd="0" parTransId="{F4E79882-1C73-4CE2-8D33-06497270AA8A}" sibTransId="{D938624D-4BD8-4C9F-839C-FB1ABF00F0AE}"/>
    <dgm:cxn modelId="{3EF8D3D5-4226-4105-B59D-E325CE2C0C29}" srcId="{B4487970-705A-4D5D-89BD-318AB01266AB}" destId="{FD03FE91-CB99-4726-8A76-33DC3FEC597F}" srcOrd="0" destOrd="0" parTransId="{052FD1B6-0090-4D3D-95C9-CF287E1BC4C7}" sibTransId="{200D6E48-9FDD-4B55-8E0B-CE985DC61A11}"/>
    <dgm:cxn modelId="{904B3A95-1B8C-418C-A6C8-30E5C07DC754}" type="presOf" srcId="{7E1E1545-89F7-4B50-A8FA-AB129F84DE4A}" destId="{518B7C2C-20B6-4E9A-9175-DC0C614A1D78}" srcOrd="0" destOrd="0" presId="urn:microsoft.com/office/officeart/2005/8/layout/chevron2"/>
    <dgm:cxn modelId="{39F1BC76-F490-4013-BF9B-70D39B8D73F9}" type="presParOf" srcId="{02A2B585-0C06-460E-A113-6DE31AF33F36}" destId="{B896C7F9-2E70-4863-82A2-E3F02302C79B}" srcOrd="0" destOrd="0" presId="urn:microsoft.com/office/officeart/2005/8/layout/chevron2"/>
    <dgm:cxn modelId="{2DD0A643-DD18-4440-8C75-61C08E6B1173}" type="presParOf" srcId="{B896C7F9-2E70-4863-82A2-E3F02302C79B}" destId="{67F4AFE9-B53D-4CA3-B035-26AEEDC9D7DF}" srcOrd="0" destOrd="0" presId="urn:microsoft.com/office/officeart/2005/8/layout/chevron2"/>
    <dgm:cxn modelId="{0FFB0A04-3465-4171-BE0A-503CFE87A432}" type="presParOf" srcId="{B896C7F9-2E70-4863-82A2-E3F02302C79B}" destId="{A616A1B8-DDD3-42DB-A80E-C05297D61673}" srcOrd="1" destOrd="0" presId="urn:microsoft.com/office/officeart/2005/8/layout/chevron2"/>
    <dgm:cxn modelId="{2C7D377B-91DC-4C51-A956-0F9724C8F045}" type="presParOf" srcId="{02A2B585-0C06-460E-A113-6DE31AF33F36}" destId="{A90BAEAE-868E-49E4-BB47-CB047F8C3980}" srcOrd="1" destOrd="0" presId="urn:microsoft.com/office/officeart/2005/8/layout/chevron2"/>
    <dgm:cxn modelId="{6700E162-3311-4A1E-9D50-85DB84F9E707}" type="presParOf" srcId="{02A2B585-0C06-460E-A113-6DE31AF33F36}" destId="{07FF8B4C-7676-425B-93BD-2BB27FB03C48}" srcOrd="2" destOrd="0" presId="urn:microsoft.com/office/officeart/2005/8/layout/chevron2"/>
    <dgm:cxn modelId="{E9971825-68B9-4AA1-8220-1BF729346450}" type="presParOf" srcId="{07FF8B4C-7676-425B-93BD-2BB27FB03C48}" destId="{98EEAAE0-C6F3-42C2-B3BB-25913A35DB81}" srcOrd="0" destOrd="0" presId="urn:microsoft.com/office/officeart/2005/8/layout/chevron2"/>
    <dgm:cxn modelId="{50B84C13-5D7A-4C8C-AAE5-8C5DFA66043E}" type="presParOf" srcId="{07FF8B4C-7676-425B-93BD-2BB27FB03C48}" destId="{B52C6A26-4738-4DA6-BA18-FB798D9BFC55}" srcOrd="1" destOrd="0" presId="urn:microsoft.com/office/officeart/2005/8/layout/chevron2"/>
    <dgm:cxn modelId="{703B71F0-C14E-4BD8-90E2-58F0E2584EAA}" type="presParOf" srcId="{02A2B585-0C06-460E-A113-6DE31AF33F36}" destId="{3727393A-ADBB-47AB-ABEE-051110DE45BE}" srcOrd="3" destOrd="0" presId="urn:microsoft.com/office/officeart/2005/8/layout/chevron2"/>
    <dgm:cxn modelId="{5B74559F-F065-4270-AEF0-1E07EC93AF28}" type="presParOf" srcId="{02A2B585-0C06-460E-A113-6DE31AF33F36}" destId="{F15686EA-0E4F-466F-ADC1-EC8236CA029F}" srcOrd="4" destOrd="0" presId="urn:microsoft.com/office/officeart/2005/8/layout/chevron2"/>
    <dgm:cxn modelId="{60E7BC94-E166-461C-8829-81DB8C564415}" type="presParOf" srcId="{F15686EA-0E4F-466F-ADC1-EC8236CA029F}" destId="{518B7C2C-20B6-4E9A-9175-DC0C614A1D78}" srcOrd="0" destOrd="0" presId="urn:microsoft.com/office/officeart/2005/8/layout/chevron2"/>
    <dgm:cxn modelId="{6591BCE3-5812-4466-8B70-9D06CB9D5C91}" type="presParOf" srcId="{F15686EA-0E4F-466F-ADC1-EC8236CA029F}" destId="{2F0C45F3-6FF5-4F54-B07E-686E4B60AE57}"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F4AFE9-B53D-4CA3-B035-26AEEDC9D7DF}">
      <dsp:nvSpPr>
        <dsp:cNvPr id="0" name=""/>
        <dsp:cNvSpPr/>
      </dsp:nvSpPr>
      <dsp:spPr>
        <a:xfrm rot="5400000">
          <a:off x="-217553" y="218410"/>
          <a:ext cx="1450356" cy="1015249"/>
        </a:xfrm>
        <a:prstGeom prst="chevron">
          <a:avLst/>
        </a:prstGeom>
        <a:solidFill>
          <a:schemeClr val="accent1">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1400" kern="1200" dirty="0" smtClean="0"/>
            <a:t>Áreas implicadas</a:t>
          </a:r>
          <a:endParaRPr lang="es-CO" sz="1400" kern="1200" dirty="0"/>
        </a:p>
      </dsp:txBody>
      <dsp:txXfrm rot="-5400000">
        <a:off x="1" y="508482"/>
        <a:ext cx="1015249" cy="435107"/>
      </dsp:txXfrm>
    </dsp:sp>
    <dsp:sp modelId="{A616A1B8-DDD3-42DB-A80E-C05297D61673}">
      <dsp:nvSpPr>
        <dsp:cNvPr id="0" name=""/>
        <dsp:cNvSpPr/>
      </dsp:nvSpPr>
      <dsp:spPr>
        <a:xfrm rot="5400000">
          <a:off x="3852682" y="-2836576"/>
          <a:ext cx="942731" cy="6617598"/>
        </a:xfrm>
        <a:prstGeom prst="round2SameRect">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s-CO" sz="1900" b="0" kern="1200" dirty="0" smtClean="0">
              <a:solidFill>
                <a:srgbClr val="FF0000"/>
              </a:solidFill>
            </a:rPr>
            <a:t>English &amp; </a:t>
          </a:r>
          <a:r>
            <a:rPr lang="es-CO" sz="1900" b="0" kern="1200" dirty="0" smtClean="0">
              <a:solidFill>
                <a:srgbClr val="FF0000"/>
              </a:solidFill>
            </a:rPr>
            <a:t>Social </a:t>
          </a:r>
          <a:r>
            <a:rPr lang="es-CO" sz="1900" b="0" kern="1200" dirty="0" err="1" smtClean="0">
              <a:solidFill>
                <a:srgbClr val="FF0000"/>
              </a:solidFill>
            </a:rPr>
            <a:t>Studies</a:t>
          </a:r>
          <a:endParaRPr lang="es-CO" sz="1900" b="0" kern="1200" dirty="0">
            <a:solidFill>
              <a:srgbClr val="FF0000"/>
            </a:solidFill>
          </a:endParaRPr>
        </a:p>
      </dsp:txBody>
      <dsp:txXfrm rot="-5400000">
        <a:off x="1015249" y="46877"/>
        <a:ext cx="6571578" cy="850691"/>
      </dsp:txXfrm>
    </dsp:sp>
    <dsp:sp modelId="{98EEAAE0-C6F3-42C2-B3BB-25913A35DB81}">
      <dsp:nvSpPr>
        <dsp:cNvPr id="0" name=""/>
        <dsp:cNvSpPr/>
      </dsp:nvSpPr>
      <dsp:spPr>
        <a:xfrm rot="5400000">
          <a:off x="-217553" y="1472595"/>
          <a:ext cx="1450356" cy="1015249"/>
        </a:xfrm>
        <a:prstGeom prst="chevron">
          <a:avLst/>
        </a:prstGeom>
        <a:solidFill>
          <a:schemeClr val="accent1">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1400" kern="1200" dirty="0" smtClean="0"/>
            <a:t>Duración del proyecto</a:t>
          </a:r>
          <a:endParaRPr lang="es-CO" sz="1400" kern="1200" dirty="0"/>
        </a:p>
      </dsp:txBody>
      <dsp:txXfrm rot="-5400000">
        <a:off x="1" y="1762667"/>
        <a:ext cx="1015249" cy="435107"/>
      </dsp:txXfrm>
    </dsp:sp>
    <dsp:sp modelId="{B52C6A26-4738-4DA6-BA18-FB798D9BFC55}">
      <dsp:nvSpPr>
        <dsp:cNvPr id="0" name=""/>
        <dsp:cNvSpPr/>
      </dsp:nvSpPr>
      <dsp:spPr>
        <a:xfrm rot="5400000">
          <a:off x="3852682" y="-1582391"/>
          <a:ext cx="942731" cy="6617598"/>
        </a:xfrm>
        <a:prstGeom prst="round2SameRect">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s-CO" sz="1900" b="0" kern="1200" dirty="0" err="1" smtClean="0">
              <a:solidFill>
                <a:srgbClr val="FF0000"/>
              </a:solidFill>
            </a:rPr>
            <a:t>One</a:t>
          </a:r>
          <a:r>
            <a:rPr lang="es-CO" sz="1900" b="0" kern="1200" dirty="0" smtClean="0">
              <a:solidFill>
                <a:srgbClr val="FF0000"/>
              </a:solidFill>
            </a:rPr>
            <a:t> </a:t>
          </a:r>
          <a:r>
            <a:rPr lang="es-CO" sz="1900" b="0" kern="1200" dirty="0" err="1" smtClean="0">
              <a:solidFill>
                <a:srgbClr val="FF0000"/>
              </a:solidFill>
            </a:rPr>
            <a:t>term</a:t>
          </a:r>
          <a:r>
            <a:rPr lang="es-CO" sz="1900" b="0" kern="1200" dirty="0" smtClean="0">
              <a:solidFill>
                <a:srgbClr val="FF0000"/>
              </a:solidFill>
            </a:rPr>
            <a:t>.</a:t>
          </a:r>
          <a:endParaRPr lang="es-CO" sz="1900" b="0" kern="1200" dirty="0">
            <a:solidFill>
              <a:srgbClr val="FF0000"/>
            </a:solidFill>
          </a:endParaRPr>
        </a:p>
      </dsp:txBody>
      <dsp:txXfrm rot="-5400000">
        <a:off x="1015249" y="1301062"/>
        <a:ext cx="6571578" cy="850691"/>
      </dsp:txXfrm>
    </dsp:sp>
    <dsp:sp modelId="{518B7C2C-20B6-4E9A-9175-DC0C614A1D78}">
      <dsp:nvSpPr>
        <dsp:cNvPr id="0" name=""/>
        <dsp:cNvSpPr/>
      </dsp:nvSpPr>
      <dsp:spPr>
        <a:xfrm rot="5400000">
          <a:off x="-217553" y="2726779"/>
          <a:ext cx="1450356" cy="1015249"/>
        </a:xfrm>
        <a:prstGeom prst="chevron">
          <a:avLst/>
        </a:prstGeom>
        <a:solidFill>
          <a:schemeClr val="accent1">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1400" kern="1200" dirty="0" smtClean="0"/>
            <a:t>Estimación de costos</a:t>
          </a:r>
          <a:endParaRPr lang="es-CO" sz="1400" kern="1200" dirty="0"/>
        </a:p>
      </dsp:txBody>
      <dsp:txXfrm rot="-5400000">
        <a:off x="1" y="3016851"/>
        <a:ext cx="1015249" cy="435107"/>
      </dsp:txXfrm>
    </dsp:sp>
    <dsp:sp modelId="{2F0C45F3-6FF5-4F54-B07E-686E4B60AE57}">
      <dsp:nvSpPr>
        <dsp:cNvPr id="0" name=""/>
        <dsp:cNvSpPr/>
      </dsp:nvSpPr>
      <dsp:spPr>
        <a:xfrm rot="5400000">
          <a:off x="3852682" y="-328207"/>
          <a:ext cx="942731" cy="6617598"/>
        </a:xfrm>
        <a:prstGeom prst="round2SameRect">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endParaRPr lang="es-CO" sz="1900" b="1" kern="1200" dirty="0"/>
        </a:p>
        <a:p>
          <a:pPr marL="171450" lvl="1" indent="-171450" algn="l" defTabSz="844550">
            <a:lnSpc>
              <a:spcPct val="90000"/>
            </a:lnSpc>
            <a:spcBef>
              <a:spcPct val="0"/>
            </a:spcBef>
            <a:spcAft>
              <a:spcPct val="15000"/>
            </a:spcAft>
            <a:buChar char="••"/>
          </a:pPr>
          <a:r>
            <a:rPr lang="es-CO" sz="1900" kern="1200" dirty="0" smtClean="0">
              <a:solidFill>
                <a:srgbClr val="FF0000"/>
              </a:solidFill>
            </a:rPr>
            <a:t>Students </a:t>
          </a:r>
          <a:r>
            <a:rPr lang="es-CO" sz="1900" kern="1200" dirty="0" smtClean="0">
              <a:solidFill>
                <a:srgbClr val="FF0000"/>
              </a:solidFill>
            </a:rPr>
            <a:t>will </a:t>
          </a:r>
          <a:r>
            <a:rPr lang="es-CO" sz="1900" kern="1200" dirty="0" err="1" smtClean="0">
              <a:solidFill>
                <a:srgbClr val="FF0000"/>
              </a:solidFill>
            </a:rPr>
            <a:t>not</a:t>
          </a:r>
          <a:r>
            <a:rPr lang="es-CO" sz="1900" kern="1200" dirty="0" smtClean="0">
              <a:solidFill>
                <a:srgbClr val="FF0000"/>
              </a:solidFill>
            </a:rPr>
            <a:t> </a:t>
          </a:r>
          <a:r>
            <a:rPr lang="es-CO" sz="1900" kern="1200" dirty="0" err="1" smtClean="0">
              <a:solidFill>
                <a:srgbClr val="FF0000"/>
              </a:solidFill>
            </a:rPr>
            <a:t>have</a:t>
          </a:r>
          <a:r>
            <a:rPr lang="es-CO" sz="1900" kern="1200" dirty="0" smtClean="0">
              <a:solidFill>
                <a:srgbClr val="FF0000"/>
              </a:solidFill>
            </a:rPr>
            <a:t> </a:t>
          </a:r>
          <a:r>
            <a:rPr lang="es-CO" sz="1900" kern="1200" dirty="0" err="1" smtClean="0">
              <a:solidFill>
                <a:srgbClr val="FF0000"/>
              </a:solidFill>
            </a:rPr>
            <a:t>special</a:t>
          </a:r>
          <a:r>
            <a:rPr lang="es-CO" sz="1900" kern="1200" dirty="0" smtClean="0">
              <a:solidFill>
                <a:srgbClr val="FF0000"/>
              </a:solidFill>
            </a:rPr>
            <a:t> expenses </a:t>
          </a:r>
          <a:r>
            <a:rPr lang="es-CO" sz="1900" kern="1200" dirty="0" err="1" smtClean="0">
              <a:solidFill>
                <a:srgbClr val="FF0000"/>
              </a:solidFill>
            </a:rPr>
            <a:t>product</a:t>
          </a:r>
          <a:r>
            <a:rPr lang="es-CO" sz="1900" kern="1200" dirty="0" smtClean="0">
              <a:solidFill>
                <a:srgbClr val="FF0000"/>
              </a:solidFill>
            </a:rPr>
            <a:t> of </a:t>
          </a:r>
          <a:r>
            <a:rPr lang="es-CO" sz="1900" kern="1200" dirty="0" err="1" smtClean="0">
              <a:solidFill>
                <a:srgbClr val="FF0000"/>
              </a:solidFill>
            </a:rPr>
            <a:t>this</a:t>
          </a:r>
          <a:r>
            <a:rPr lang="es-CO" sz="1900" kern="1200" dirty="0" smtClean="0">
              <a:solidFill>
                <a:srgbClr val="FF0000"/>
              </a:solidFill>
            </a:rPr>
            <a:t> </a:t>
          </a:r>
          <a:r>
            <a:rPr lang="es-CO" sz="1900" kern="1200" dirty="0" err="1" smtClean="0">
              <a:solidFill>
                <a:srgbClr val="FF0000"/>
              </a:solidFill>
            </a:rPr>
            <a:t>porject</a:t>
          </a:r>
          <a:r>
            <a:rPr lang="es-CO" sz="1900" kern="1200" dirty="0" smtClean="0">
              <a:solidFill>
                <a:srgbClr val="FF0000"/>
              </a:solidFill>
            </a:rPr>
            <a:t>.</a:t>
          </a:r>
          <a:endParaRPr lang="es-CO" sz="1900" kern="1200" dirty="0">
            <a:solidFill>
              <a:srgbClr val="FF0000"/>
            </a:solidFill>
          </a:endParaRPr>
        </a:p>
      </dsp:txBody>
      <dsp:txXfrm rot="-5400000">
        <a:off x="1015249" y="2555246"/>
        <a:ext cx="6571578" cy="850691"/>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279E09-5ACD-4051-A2B9-A6287D4C0114}" type="datetimeFigureOut">
              <a:rPr lang="es-CO" smtClean="0"/>
              <a:t>12/12/2016</a:t>
            </a:fld>
            <a:endParaRPr lang="es-CO"/>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A6DB82-8A4F-4C15-A8C2-FF479BF1D996}" type="slidenum">
              <a:rPr lang="es-CO" smtClean="0"/>
              <a:t>‹Nº›</a:t>
            </a:fld>
            <a:endParaRPr lang="es-CO"/>
          </a:p>
        </p:txBody>
      </p:sp>
    </p:spTree>
    <p:extLst>
      <p:ext uri="{BB962C8B-B14F-4D97-AF65-F5344CB8AC3E}">
        <p14:creationId xmlns:p14="http://schemas.microsoft.com/office/powerpoint/2010/main" val="342041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8EC25277-6010-47A9-8CD3-3051B2DC7396}" type="slidenum">
              <a:rPr lang="es-CO" smtClean="0">
                <a:solidFill>
                  <a:prstClr val="black"/>
                </a:solidFill>
              </a:rPr>
              <a:pPr/>
              <a:t>5</a:t>
            </a:fld>
            <a:endParaRPr lang="es-CO">
              <a:solidFill>
                <a:prstClr val="black"/>
              </a:solidFill>
            </a:endParaRPr>
          </a:p>
        </p:txBody>
      </p:sp>
    </p:spTree>
    <p:extLst>
      <p:ext uri="{BB962C8B-B14F-4D97-AF65-F5344CB8AC3E}">
        <p14:creationId xmlns:p14="http://schemas.microsoft.com/office/powerpoint/2010/main" val="28390568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8EC25277-6010-47A9-8CD3-3051B2DC7396}" type="slidenum">
              <a:rPr lang="es-CO" smtClean="0">
                <a:solidFill>
                  <a:prstClr val="black"/>
                </a:solidFill>
              </a:rPr>
              <a:pPr/>
              <a:t>6</a:t>
            </a:fld>
            <a:endParaRPr lang="es-CO">
              <a:solidFill>
                <a:prstClr val="black"/>
              </a:solidFill>
            </a:endParaRPr>
          </a:p>
        </p:txBody>
      </p:sp>
    </p:spTree>
    <p:extLst>
      <p:ext uri="{BB962C8B-B14F-4D97-AF65-F5344CB8AC3E}">
        <p14:creationId xmlns:p14="http://schemas.microsoft.com/office/powerpoint/2010/main" val="2649062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2"/>
      </p:bgRef>
    </p:bg>
    <p:spTree>
      <p:nvGrpSpPr>
        <p:cNvPr id="1" name=""/>
        <p:cNvGrpSpPr/>
        <p:nvPr/>
      </p:nvGrpSpPr>
      <p:grpSpPr>
        <a:xfrm>
          <a:off x="0" y="0"/>
          <a:ext cx="0" cy="0"/>
          <a:chOff x="0" y="0"/>
          <a:chExt cx="0" cy="0"/>
        </a:xfrm>
      </p:grpSpPr>
      <p:sp>
        <p:nvSpPr>
          <p:cNvPr id="9" name="8 Rectángulo"/>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s-ES" smtClean="0"/>
              <a:t>Haga clic para modificar el estilo de título del patrón</a:t>
            </a:r>
            <a:endParaRPr kumimoji="0" lang="en-US"/>
          </a:p>
        </p:txBody>
      </p:sp>
      <p:sp>
        <p:nvSpPr>
          <p:cNvPr id="3" name="2 Subtítulo"/>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s-ES" smtClean="0"/>
              <a:t>Haga clic para modificar el estilo de subtítulo del patrón</a:t>
            </a:r>
            <a:endParaRPr kumimoji="0" lang="en-US"/>
          </a:p>
        </p:txBody>
      </p:sp>
      <p:sp>
        <p:nvSpPr>
          <p:cNvPr id="4" name="3 Marcador de fecha"/>
          <p:cNvSpPr>
            <a:spLocks noGrp="1"/>
          </p:cNvSpPr>
          <p:nvPr>
            <p:ph type="dt" sz="half" idx="10"/>
          </p:nvPr>
        </p:nvSpPr>
        <p:spPr/>
        <p:txBody>
          <a:bodyPr/>
          <a:lstStyle/>
          <a:p>
            <a:fld id="{FC634136-9DCE-43F4-B5F8-E91CC5FB94FF}" type="datetimeFigureOut">
              <a:rPr lang="es-CO" smtClean="0"/>
              <a:pPr/>
              <a:t>12/12/2016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6335BEEC-EE54-49F3-9232-E7185F220EB2}" type="slidenum">
              <a:rPr lang="es-CO" smtClean="0"/>
              <a:pPr/>
              <a:t>‹Nº›</a:t>
            </a:fld>
            <a:endParaRPr lang="es-CO"/>
          </a:p>
        </p:txBody>
      </p:sp>
      <p:sp>
        <p:nvSpPr>
          <p:cNvPr id="10" name="9 Rectángulo"/>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C634136-9DCE-43F4-B5F8-E91CC5FB94FF}" type="datetimeFigureOut">
              <a:rPr lang="es-CO" smtClean="0"/>
              <a:pPr/>
              <a:t>12/12/2016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6335BEEC-EE54-49F3-9232-E7185F220EB2}"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9" name="8 Rectángulo"/>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7 Rectángulo"/>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vertical"/>
          <p:cNvSpPr>
            <a:spLocks noGrp="1"/>
          </p:cNvSpPr>
          <p:nvPr>
            <p:ph type="title" orient="vert"/>
          </p:nvPr>
        </p:nvSpPr>
        <p:spPr>
          <a:xfrm>
            <a:off x="6781800" y="274640"/>
            <a:ext cx="19050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04800"/>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C634136-9DCE-43F4-B5F8-E91CC5FB94FF}" type="datetimeFigureOut">
              <a:rPr lang="es-CO" smtClean="0"/>
              <a:pPr/>
              <a:t>12/12/2016</a:t>
            </a:fld>
            <a:endParaRPr lang="es-CO"/>
          </a:p>
        </p:txBody>
      </p:sp>
      <p:sp>
        <p:nvSpPr>
          <p:cNvPr id="5" name="4 Marcador de pie de página"/>
          <p:cNvSpPr>
            <a:spLocks noGrp="1"/>
          </p:cNvSpPr>
          <p:nvPr>
            <p:ph type="ftr" sz="quarter" idx="11"/>
          </p:nvPr>
        </p:nvSpPr>
        <p:spPr>
          <a:xfrm>
            <a:off x="2640597" y="6377459"/>
            <a:ext cx="3836404" cy="365125"/>
          </a:xfrm>
        </p:spPr>
        <p:txBody>
          <a:bodyPr/>
          <a:lstStyle/>
          <a:p>
            <a:endParaRPr lang="es-CO"/>
          </a:p>
        </p:txBody>
      </p:sp>
      <p:sp>
        <p:nvSpPr>
          <p:cNvPr id="6" name="5 Marcador de número de diapositiva"/>
          <p:cNvSpPr>
            <a:spLocks noGrp="1"/>
          </p:cNvSpPr>
          <p:nvPr>
            <p:ph type="sldNum" sz="quarter" idx="12"/>
          </p:nvPr>
        </p:nvSpPr>
        <p:spPr/>
        <p:txBody>
          <a:bodyPr/>
          <a:lstStyle/>
          <a:p>
            <a:fld id="{6335BEEC-EE54-49F3-9232-E7185F220EB2}"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155448"/>
            <a:ext cx="8229600" cy="1252728"/>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C634136-9DCE-43F4-B5F8-E91CC5FB94FF}" type="datetimeFigureOut">
              <a:rPr lang="es-CO" smtClean="0"/>
              <a:pPr/>
              <a:t>12/12/2016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6335BEEC-EE54-49F3-9232-E7185F220EB2}"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2"/>
      </p:bgRef>
    </p:bg>
    <p:spTree>
      <p:nvGrpSpPr>
        <p:cNvPr id="1" name=""/>
        <p:cNvGrpSpPr/>
        <p:nvPr/>
      </p:nvGrpSpPr>
      <p:grpSpPr>
        <a:xfrm>
          <a:off x="0" y="0"/>
          <a:ext cx="0" cy="0"/>
          <a:chOff x="0" y="0"/>
          <a:chExt cx="0" cy="0"/>
        </a:xfrm>
      </p:grpSpPr>
      <p:sp>
        <p:nvSpPr>
          <p:cNvPr id="9" name="8 Rectángulo"/>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11 Rectángulo"/>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FC634136-9DCE-43F4-B5F8-E91CC5FB94FF}" type="datetimeFigureOut">
              <a:rPr lang="es-CO" smtClean="0"/>
              <a:pPr/>
              <a:t>12/12/2016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6335BEEC-EE54-49F3-9232-E7185F220EB2}" type="slidenum">
              <a:rPr lang="es-CO" smtClean="0"/>
              <a:pPr/>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FC634136-9DCE-43F4-B5F8-E91CC5FB94FF}" type="datetimeFigureOut">
              <a:rPr lang="es-CO" smtClean="0"/>
              <a:pPr/>
              <a:t>12/12/2016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6335BEEC-EE54-49F3-9232-E7185F220EB2}"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texto"/>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s-ES" smtClean="0"/>
              <a:t>Haga clic para modificar el estilo de texto del patrón</a:t>
            </a:r>
          </a:p>
        </p:txBody>
      </p:sp>
      <p:sp>
        <p:nvSpPr>
          <p:cNvPr id="6" name="5 Marcador de contenido"/>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FC634136-9DCE-43F4-B5F8-E91CC5FB94FF}" type="datetimeFigureOut">
              <a:rPr lang="es-CO" smtClean="0"/>
              <a:pPr/>
              <a:t>12/12/2016</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6335BEEC-EE54-49F3-9232-E7185F220EB2}"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FC634136-9DCE-43F4-B5F8-E91CC5FB94FF}" type="datetimeFigureOut">
              <a:rPr lang="es-CO" smtClean="0"/>
              <a:pPr/>
              <a:t>12/12/2016</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6335BEEC-EE54-49F3-9232-E7185F220EB2}"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C634136-9DCE-43F4-B5F8-E91CC5FB94FF}" type="datetimeFigureOut">
              <a:rPr lang="es-CO" smtClean="0"/>
              <a:pPr/>
              <a:t>12/12/2016</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6335BEEC-EE54-49F3-9232-E7185F220EB2}"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texto"/>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FC634136-9DCE-43F4-B5F8-E91CC5FB94FF}" type="datetimeFigureOut">
              <a:rPr lang="es-CO" smtClean="0"/>
              <a:pPr/>
              <a:t>12/12/2016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6335BEEC-EE54-49F3-9232-E7185F220EB2}" type="slidenum">
              <a:rPr lang="es-CO" smtClean="0"/>
              <a:pPr/>
              <a:t>‹Nº›</a:t>
            </a:fld>
            <a:endParaRPr lang="es-CO"/>
          </a:p>
        </p:txBody>
      </p:sp>
      <p:sp>
        <p:nvSpPr>
          <p:cNvPr id="12" name="11 Rectángulo"/>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164592" y="1170432"/>
            <a:ext cx="2523744" cy="201168"/>
          </a:xfrm>
        </p:spPr>
        <p:txBody>
          <a:bodyPr/>
          <a:lstStyle/>
          <a:p>
            <a:fld id="{FC634136-9DCE-43F4-B5F8-E91CC5FB94FF}" type="datetimeFigureOut">
              <a:rPr lang="es-CO" smtClean="0"/>
              <a:pPr/>
              <a:t>12/12/2016</a:t>
            </a:fld>
            <a:endParaRPr lang="es-CO"/>
          </a:p>
        </p:txBody>
      </p:sp>
      <p:sp>
        <p:nvSpPr>
          <p:cNvPr id="11" name="10 Rectángulo"/>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5 Marcador de pie de página"/>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s-CO"/>
          </a:p>
        </p:txBody>
      </p:sp>
      <p:sp>
        <p:nvSpPr>
          <p:cNvPr id="7" name="6 Marcador de número de diapositiva"/>
          <p:cNvSpPr>
            <a:spLocks noGrp="1"/>
          </p:cNvSpPr>
          <p:nvPr>
            <p:ph type="sldNum" sz="quarter" idx="12"/>
          </p:nvPr>
        </p:nvSpPr>
        <p:spPr>
          <a:xfrm>
            <a:off x="8339328" y="1170432"/>
            <a:ext cx="733864" cy="201168"/>
          </a:xfrm>
        </p:spPr>
        <p:txBody>
          <a:bodyPr/>
          <a:lstStyle/>
          <a:p>
            <a:fld id="{6335BEEC-EE54-49F3-9232-E7185F220EB2}" type="slidenum">
              <a:rPr lang="es-CO" smtClean="0"/>
              <a:pPr/>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9 Rectángulo"/>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6 Rectángulo"/>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Marcador de título"/>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4" name="3 Marcador de fecha"/>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FC634136-9DCE-43F4-B5F8-E91CC5FB94FF}" type="datetimeFigureOut">
              <a:rPr lang="es-CO" smtClean="0"/>
              <a:pPr/>
              <a:t>12/12/2016</a:t>
            </a:fld>
            <a:endParaRPr lang="es-CO"/>
          </a:p>
        </p:txBody>
      </p:sp>
      <p:sp>
        <p:nvSpPr>
          <p:cNvPr id="5" name="4 Marcador de pie de página"/>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s-CO"/>
          </a:p>
        </p:txBody>
      </p:sp>
      <p:sp>
        <p:nvSpPr>
          <p:cNvPr id="6" name="5 Marcador de número de diapositiva"/>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6335BEEC-EE54-49F3-9232-E7185F220EB2}"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00000" y="706016"/>
            <a:ext cx="7772400" cy="1470025"/>
          </a:xfrm>
        </p:spPr>
        <p:txBody>
          <a:bodyPr>
            <a:normAutofit/>
          </a:bodyPr>
          <a:lstStyle/>
          <a:p>
            <a:r>
              <a:rPr lang="es-CO" sz="3600" dirty="0" smtClean="0"/>
              <a:t>Colombia in the world</a:t>
            </a:r>
            <a:br>
              <a:rPr lang="es-CO" sz="3600" dirty="0" smtClean="0"/>
            </a:br>
            <a:r>
              <a:rPr lang="es-CO" sz="3600" dirty="0" smtClean="0"/>
              <a:t>11TH </a:t>
            </a:r>
            <a:r>
              <a:rPr lang="es-CO" sz="3600" dirty="0" smtClean="0"/>
              <a:t>GRADE</a:t>
            </a:r>
            <a:endParaRPr lang="es-CO" sz="3600" dirty="0"/>
          </a:p>
        </p:txBody>
      </p:sp>
      <p:sp>
        <p:nvSpPr>
          <p:cNvPr id="3" name="2 Subtítulo"/>
          <p:cNvSpPr>
            <a:spLocks noGrp="1"/>
          </p:cNvSpPr>
          <p:nvPr>
            <p:ph type="subTitle" idx="1"/>
          </p:nvPr>
        </p:nvSpPr>
        <p:spPr>
          <a:xfrm>
            <a:off x="1475656" y="2996952"/>
            <a:ext cx="7408912" cy="1896616"/>
          </a:xfrm>
        </p:spPr>
        <p:txBody>
          <a:bodyPr>
            <a:normAutofit fontScale="92500" lnSpcReduction="20000"/>
          </a:bodyPr>
          <a:lstStyle/>
          <a:p>
            <a:pPr algn="r"/>
            <a:r>
              <a:rPr lang="es-CO" b="1" dirty="0" smtClean="0"/>
              <a:t>“La interdisciplinariedad es algo excelente si se sustenta firmemente en la disciplinariedad. Cada asignatura se debe considerar una herramienta eficaz, no un fin en sí misma. Debemos mantener su identidad y, sobre todo, su propia metodología. Solo de esta manera podremos construir una verdadera interdisciplinariedad. De lo contrario, solo lograremos confundir a nuestros alumnos y abordar las materias superficialmente.”</a:t>
            </a:r>
          </a:p>
          <a:p>
            <a:pPr algn="r"/>
            <a:r>
              <a:rPr lang="es-CO" b="1" dirty="0" smtClean="0"/>
              <a:t>	 Gérard </a:t>
            </a:r>
            <a:r>
              <a:rPr lang="es-CO" b="1" dirty="0" err="1" smtClean="0"/>
              <a:t>Renaud</a:t>
            </a:r>
            <a:r>
              <a:rPr lang="es-CO" b="1" dirty="0" smtClean="0"/>
              <a:t>, 1989 </a:t>
            </a:r>
            <a:endParaRPr lang="es-CO" b="1" dirty="0"/>
          </a:p>
        </p:txBody>
      </p:sp>
      <p:sp>
        <p:nvSpPr>
          <p:cNvPr id="4" name="3 CuadroTexto"/>
          <p:cNvSpPr txBox="1"/>
          <p:nvPr/>
        </p:nvSpPr>
        <p:spPr>
          <a:xfrm>
            <a:off x="2771800" y="5229200"/>
            <a:ext cx="6192688" cy="646331"/>
          </a:xfrm>
          <a:prstGeom prst="rect">
            <a:avLst/>
          </a:prstGeom>
          <a:noFill/>
        </p:spPr>
        <p:txBody>
          <a:bodyPr wrap="square" rtlCol="0">
            <a:spAutoFit/>
          </a:bodyPr>
          <a:lstStyle/>
          <a:p>
            <a:r>
              <a:rPr lang="es-CO" dirty="0" smtClean="0"/>
              <a:t>Andrés Verano – Foreign Language</a:t>
            </a:r>
          </a:p>
          <a:p>
            <a:r>
              <a:rPr lang="es-CO" dirty="0" smtClean="0"/>
              <a:t>Daniel </a:t>
            </a:r>
            <a:r>
              <a:rPr lang="es-CO" dirty="0" smtClean="0"/>
              <a:t>Vargas – Social </a:t>
            </a:r>
            <a:r>
              <a:rPr lang="es-CO" dirty="0" err="1" smtClean="0"/>
              <a:t>Studies</a:t>
            </a:r>
            <a:endParaRPr lang="es-CO" dirty="0"/>
          </a:p>
        </p:txBody>
      </p:sp>
      <p:pic>
        <p:nvPicPr>
          <p:cNvPr id="6" name="Imagen 5" descr="GLP"/>
          <p:cNvPicPr/>
          <p:nvPr/>
        </p:nvPicPr>
        <p:blipFill>
          <a:blip r:embed="rId2">
            <a:extLst>
              <a:ext uri="{28A0092B-C50C-407E-A947-70E740481C1C}">
                <a14:useLocalDpi xmlns:a14="http://schemas.microsoft.com/office/drawing/2010/main" val="0"/>
              </a:ext>
            </a:extLst>
          </a:blip>
          <a:srcRect/>
          <a:stretch>
            <a:fillRect/>
          </a:stretch>
        </p:blipFill>
        <p:spPr bwMode="auto">
          <a:xfrm>
            <a:off x="7526213" y="119169"/>
            <a:ext cx="1438275" cy="15240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323529" y="109827"/>
            <a:ext cx="7772400" cy="1470025"/>
          </a:xfrm>
        </p:spPr>
        <p:txBody>
          <a:bodyPr>
            <a:normAutofit/>
          </a:bodyPr>
          <a:lstStyle/>
          <a:p>
            <a:pPr algn="r"/>
            <a:r>
              <a:rPr lang="es-CO" sz="4800" dirty="0"/>
              <a:t>Colombia in the </a:t>
            </a:r>
            <a:r>
              <a:rPr lang="es-CO" sz="4800" dirty="0" smtClean="0"/>
              <a:t>world</a:t>
            </a:r>
            <a:br>
              <a:rPr lang="es-CO" sz="4800" dirty="0" smtClean="0"/>
            </a:br>
            <a:endParaRPr lang="es-CO" dirty="0"/>
          </a:p>
        </p:txBody>
      </p:sp>
      <p:sp>
        <p:nvSpPr>
          <p:cNvPr id="5" name="4 Subtítulo"/>
          <p:cNvSpPr>
            <a:spLocks noGrp="1"/>
          </p:cNvSpPr>
          <p:nvPr>
            <p:ph type="subTitle" idx="1"/>
          </p:nvPr>
        </p:nvSpPr>
        <p:spPr>
          <a:xfrm>
            <a:off x="539552" y="5691040"/>
            <a:ext cx="8388424" cy="1166960"/>
          </a:xfrm>
        </p:spPr>
        <p:txBody>
          <a:bodyPr>
            <a:normAutofit fontScale="85000" lnSpcReduction="20000"/>
          </a:bodyPr>
          <a:lstStyle/>
          <a:p>
            <a:pPr algn="just"/>
            <a:r>
              <a:rPr lang="es-ES_tradnl" b="1" dirty="0" smtClean="0">
                <a:solidFill>
                  <a:schemeClr val="tx1"/>
                </a:solidFill>
              </a:rPr>
              <a:t>“La comprensión interdisciplinaria es la capacidad de </a:t>
            </a:r>
            <a:r>
              <a:rPr lang="es-ES_tradnl" b="1" i="1" u="sng" dirty="0" smtClean="0">
                <a:solidFill>
                  <a:schemeClr val="tx1"/>
                </a:solidFill>
              </a:rPr>
              <a:t>integrar conocimientos y formas de pensar</a:t>
            </a:r>
            <a:r>
              <a:rPr lang="es-ES_tradnl" b="1" dirty="0" smtClean="0">
                <a:solidFill>
                  <a:schemeClr val="tx1"/>
                </a:solidFill>
              </a:rPr>
              <a:t> de dos o más disciplinas para crear una nueva perspectiva </a:t>
            </a:r>
            <a:r>
              <a:rPr lang="es-ES_tradnl" b="1" dirty="0" smtClean="0">
                <a:solidFill>
                  <a:schemeClr val="tx1"/>
                </a:solidFill>
                <a:sym typeface="Symbol" pitchFamily="18" charset="2"/>
              </a:rPr>
              <a:t></a:t>
            </a:r>
            <a:r>
              <a:rPr lang="es-ES_tradnl" b="1" dirty="0" smtClean="0">
                <a:solidFill>
                  <a:schemeClr val="tx1"/>
                </a:solidFill>
              </a:rPr>
              <a:t>...</a:t>
            </a:r>
            <a:r>
              <a:rPr lang="es-ES_tradnl" b="1" dirty="0" smtClean="0">
                <a:solidFill>
                  <a:schemeClr val="tx1"/>
                </a:solidFill>
                <a:sym typeface="Symbol" pitchFamily="18" charset="2"/>
              </a:rPr>
              <a:t></a:t>
            </a:r>
            <a:r>
              <a:rPr lang="es-ES_tradnl" b="1" dirty="0" smtClean="0">
                <a:solidFill>
                  <a:schemeClr val="tx1"/>
                </a:solidFill>
              </a:rPr>
              <a:t> una nueva comprensión </a:t>
            </a:r>
            <a:r>
              <a:rPr lang="es-ES_tradnl" b="1" dirty="0" smtClean="0">
                <a:solidFill>
                  <a:schemeClr val="tx1"/>
                </a:solidFill>
                <a:sym typeface="Symbol" pitchFamily="18" charset="2"/>
              </a:rPr>
              <a:t></a:t>
            </a:r>
            <a:r>
              <a:rPr lang="es-ES_tradnl" b="1" dirty="0" smtClean="0">
                <a:solidFill>
                  <a:schemeClr val="tx1"/>
                </a:solidFill>
              </a:rPr>
              <a:t>...</a:t>
            </a:r>
            <a:r>
              <a:rPr lang="es-ES_tradnl" b="1" dirty="0" smtClean="0">
                <a:solidFill>
                  <a:schemeClr val="tx1"/>
                </a:solidFill>
                <a:sym typeface="Symbol" pitchFamily="18" charset="2"/>
              </a:rPr>
              <a:t></a:t>
            </a:r>
            <a:r>
              <a:rPr lang="es-ES_tradnl" b="1" dirty="0" smtClean="0">
                <a:solidFill>
                  <a:schemeClr val="tx1"/>
                </a:solidFill>
              </a:rPr>
              <a:t> no sustituye a la enseñanza disciplinaria, sino que la amplía.”</a:t>
            </a:r>
            <a:endParaRPr lang="en-GB" b="1" dirty="0" smtClean="0">
              <a:solidFill>
                <a:schemeClr val="tx1"/>
              </a:solidFill>
            </a:endParaRPr>
          </a:p>
          <a:p>
            <a:pPr algn="just"/>
            <a:endParaRPr lang="en-GB" b="1" dirty="0" smtClean="0">
              <a:solidFill>
                <a:schemeClr val="tx1"/>
              </a:solidFill>
            </a:endParaRPr>
          </a:p>
          <a:p>
            <a:pPr algn="just"/>
            <a:r>
              <a:rPr lang="en-GB" b="1" dirty="0" smtClean="0">
                <a:solidFill>
                  <a:schemeClr val="tx1"/>
                </a:solidFill>
              </a:rPr>
              <a:t>	</a:t>
            </a:r>
            <a:r>
              <a:rPr lang="es-ES_tradnl" sz="2400" b="1" dirty="0" smtClean="0">
                <a:solidFill>
                  <a:schemeClr val="tx1"/>
                </a:solidFill>
              </a:rPr>
              <a:t>Verónica </a:t>
            </a:r>
            <a:r>
              <a:rPr lang="es-ES_tradnl" sz="2400" b="1" dirty="0" err="1" smtClean="0">
                <a:solidFill>
                  <a:schemeClr val="tx1"/>
                </a:solidFill>
              </a:rPr>
              <a:t>Boix</a:t>
            </a:r>
            <a:r>
              <a:rPr lang="es-ES_tradnl" sz="2400" b="1" dirty="0" smtClean="0">
                <a:solidFill>
                  <a:schemeClr val="tx1"/>
                </a:solidFill>
              </a:rPr>
              <a:t> Mansilla, miembro del equipo Harvard Project </a:t>
            </a:r>
            <a:r>
              <a:rPr lang="es-ES_tradnl" sz="2400" b="1" dirty="0" err="1" smtClean="0">
                <a:solidFill>
                  <a:schemeClr val="tx1"/>
                </a:solidFill>
              </a:rPr>
              <a:t>Zero</a:t>
            </a:r>
            <a:endParaRPr lang="en-GB" sz="2400" b="1" dirty="0" smtClean="0">
              <a:solidFill>
                <a:schemeClr val="tx1"/>
              </a:solidFill>
            </a:endParaRPr>
          </a:p>
          <a:p>
            <a:pPr algn="just"/>
            <a:endParaRPr lang="en-GB" dirty="0" smtClean="0">
              <a:solidFill>
                <a:srgbClr val="0041C4"/>
              </a:solidFill>
            </a:endParaRPr>
          </a:p>
          <a:p>
            <a:endParaRPr lang="es-CO" dirty="0"/>
          </a:p>
        </p:txBody>
      </p:sp>
      <p:pic>
        <p:nvPicPr>
          <p:cNvPr id="6" name="Picture 6" descr="Resultado de imagen para dotted world map vect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993930"/>
            <a:ext cx="3168351" cy="3744416"/>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Resultado de imagen para magazine governmen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81624" y="973852"/>
            <a:ext cx="2713599" cy="3734108"/>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Resultado de imagen para my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6200000">
            <a:off x="5656726" y="1812795"/>
            <a:ext cx="3751400" cy="203893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02336"/>
            <a:ext cx="8229600" cy="1252728"/>
          </a:xfrm>
        </p:spPr>
        <p:txBody>
          <a:bodyPr/>
          <a:lstStyle/>
          <a:p>
            <a:pPr algn="ctr"/>
            <a:r>
              <a:rPr lang="es-CO" dirty="0" smtClean="0"/>
              <a:t>Descripción del proyecto</a:t>
            </a:r>
            <a:endParaRPr lang="es-CO" dirty="0"/>
          </a:p>
        </p:txBody>
      </p:sp>
      <p:sp>
        <p:nvSpPr>
          <p:cNvPr id="3" name="2 Marcador de contenido"/>
          <p:cNvSpPr>
            <a:spLocks noGrp="1"/>
          </p:cNvSpPr>
          <p:nvPr>
            <p:ph idx="1"/>
          </p:nvPr>
        </p:nvSpPr>
        <p:spPr>
          <a:xfrm>
            <a:off x="457200" y="1775190"/>
            <a:ext cx="8229600" cy="4625609"/>
          </a:xfrm>
        </p:spPr>
        <p:txBody>
          <a:bodyPr/>
          <a:lstStyle/>
          <a:p>
            <a:pPr marL="118872" indent="0">
              <a:buNone/>
            </a:pPr>
            <a:endParaRPr lang="es-CO" dirty="0" smtClean="0"/>
          </a:p>
          <a:p>
            <a:pPr marL="118872" indent="0">
              <a:buNone/>
            </a:pPr>
            <a:endParaRPr lang="es-CO" dirty="0"/>
          </a:p>
        </p:txBody>
      </p:sp>
      <p:graphicFrame>
        <p:nvGraphicFramePr>
          <p:cNvPr id="5" name="4 Diagrama"/>
          <p:cNvGraphicFramePr/>
          <p:nvPr>
            <p:extLst>
              <p:ext uri="{D42A27DB-BD31-4B8C-83A1-F6EECF244321}">
                <p14:modId xmlns:p14="http://schemas.microsoft.com/office/powerpoint/2010/main" val="1585083180"/>
              </p:ext>
            </p:extLst>
          </p:nvPr>
        </p:nvGraphicFramePr>
        <p:xfrm>
          <a:off x="755576" y="2107775"/>
          <a:ext cx="7632848" cy="39604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199" y="0"/>
            <a:ext cx="8229600" cy="832513"/>
          </a:xfrm>
        </p:spPr>
        <p:txBody>
          <a:bodyPr/>
          <a:lstStyle/>
          <a:p>
            <a:pPr algn="ctr"/>
            <a:r>
              <a:rPr lang="es-CO" dirty="0" smtClean="0"/>
              <a:t>Contenidos y Desempeños</a:t>
            </a:r>
            <a:endParaRPr lang="es-CO" dirty="0"/>
          </a:p>
        </p:txBody>
      </p:sp>
      <p:graphicFrame>
        <p:nvGraphicFramePr>
          <p:cNvPr id="5" name="4 Tabla"/>
          <p:cNvGraphicFramePr>
            <a:graphicFrameLocks noGrp="1"/>
          </p:cNvGraphicFramePr>
          <p:nvPr>
            <p:extLst>
              <p:ext uri="{D42A27DB-BD31-4B8C-83A1-F6EECF244321}">
                <p14:modId xmlns:p14="http://schemas.microsoft.com/office/powerpoint/2010/main" val="3540942982"/>
              </p:ext>
            </p:extLst>
          </p:nvPr>
        </p:nvGraphicFramePr>
        <p:xfrm>
          <a:off x="143506" y="1772816"/>
          <a:ext cx="8856985" cy="3255044"/>
        </p:xfrm>
        <a:graphic>
          <a:graphicData uri="http://schemas.openxmlformats.org/drawingml/2006/table">
            <a:tbl>
              <a:tblPr firstRow="1" bandRow="1">
                <a:tableStyleId>{5C22544A-7EE6-4342-B048-85BDC9FD1C3A}</a:tableStyleId>
              </a:tblPr>
              <a:tblGrid>
                <a:gridCol w="1764197"/>
                <a:gridCol w="3888432"/>
                <a:gridCol w="3204356"/>
              </a:tblGrid>
              <a:tr h="511844">
                <a:tc>
                  <a:txBody>
                    <a:bodyPr/>
                    <a:lstStyle/>
                    <a:p>
                      <a:pPr algn="ctr"/>
                      <a:r>
                        <a:rPr lang="en-US" sz="1400" noProof="0" dirty="0" smtClean="0"/>
                        <a:t>ASIGNATURA</a:t>
                      </a:r>
                      <a:endParaRPr lang="en-US" sz="1400" noProof="0" dirty="0"/>
                    </a:p>
                  </a:txBody>
                  <a:tcPr anchor="ctr"/>
                </a:tc>
                <a:tc>
                  <a:txBody>
                    <a:bodyPr/>
                    <a:lstStyle/>
                    <a:p>
                      <a:pPr algn="ctr"/>
                      <a:r>
                        <a:rPr lang="en-US" sz="1400" noProof="0" dirty="0" smtClean="0"/>
                        <a:t>CONTENIDOS</a:t>
                      </a:r>
                      <a:endParaRPr lang="en-US" sz="1400" noProof="0" dirty="0"/>
                    </a:p>
                  </a:txBody>
                  <a:tcPr anchor="ctr"/>
                </a:tc>
                <a:tc>
                  <a:txBody>
                    <a:bodyPr/>
                    <a:lstStyle/>
                    <a:p>
                      <a:pPr algn="ctr"/>
                      <a:r>
                        <a:rPr lang="en-US" sz="1400" noProof="0" dirty="0" smtClean="0"/>
                        <a:t>DESEMPEÑOS</a:t>
                      </a:r>
                      <a:endParaRPr lang="en-US" sz="1400" noProof="0" dirty="0"/>
                    </a:p>
                  </a:txBody>
                  <a:tcPr anchor="ctr"/>
                </a:tc>
              </a:tr>
              <a:tr h="928746">
                <a:tc>
                  <a:txBody>
                    <a:bodyPr/>
                    <a:lstStyle/>
                    <a:p>
                      <a:pPr algn="ctr"/>
                      <a:r>
                        <a:rPr lang="en-US" sz="1400" noProof="0" dirty="0" err="1" smtClean="0"/>
                        <a:t>Asignatura</a:t>
                      </a:r>
                      <a:r>
                        <a:rPr lang="en-US" sz="1400" noProof="0" dirty="0" smtClean="0"/>
                        <a:t> 1:  English</a:t>
                      </a:r>
                      <a:endParaRPr lang="en-US" sz="1400" noProof="0" dirty="0" smtClean="0"/>
                    </a:p>
                  </a:txBody>
                  <a:tcPr anchor="ctr"/>
                </a:tc>
                <a:tc>
                  <a:txBody>
                    <a:bodyPr/>
                    <a:lstStyle/>
                    <a:p>
                      <a:pPr marL="342900" indent="-342900" algn="l">
                        <a:buFont typeface="+mj-lt"/>
                        <a:buAutoNum type="arabicPeriod"/>
                      </a:pPr>
                      <a:r>
                        <a:rPr lang="en-US" sz="1400" baseline="0" noProof="0" dirty="0" smtClean="0"/>
                        <a:t>Reading plan: MyOn platform reading texts over 900 Lexile.</a:t>
                      </a:r>
                    </a:p>
                    <a:p>
                      <a:pPr marL="342900" indent="-342900" algn="l">
                        <a:buFont typeface="+mj-lt"/>
                        <a:buAutoNum type="arabicPeriod"/>
                      </a:pPr>
                      <a:r>
                        <a:rPr lang="en-US" sz="1400" baseline="0" noProof="0" dirty="0" smtClean="0"/>
                        <a:t> Reading comprehension in topics that are mildly academic. </a:t>
                      </a:r>
                    </a:p>
                    <a:p>
                      <a:pPr marL="342900" indent="-342900" algn="l">
                        <a:buFont typeface="+mj-lt"/>
                        <a:buAutoNum type="arabicPeriod"/>
                      </a:pPr>
                      <a:r>
                        <a:rPr lang="en-US" sz="1400" baseline="0" noProof="0" dirty="0" smtClean="0"/>
                        <a:t>Vocabulary on success, government, policies, culture, history, infrastructure, leaders, etc.</a:t>
                      </a:r>
                    </a:p>
                    <a:p>
                      <a:pPr marL="342900" indent="-342900" algn="l">
                        <a:buFont typeface="+mj-lt"/>
                        <a:buAutoNum type="arabicPeriod"/>
                      </a:pPr>
                      <a:r>
                        <a:rPr lang="en-US" sz="1400" baseline="0" noProof="0" dirty="0" smtClean="0"/>
                        <a:t>Writing of formal texts.</a:t>
                      </a:r>
                    </a:p>
                  </a:txBody>
                  <a:tcPr anchor="ctr"/>
                </a:tc>
                <a:tc>
                  <a:txBody>
                    <a:bodyPr/>
                    <a:lstStyle/>
                    <a:p>
                      <a:pPr marL="0" indent="0">
                        <a:buFont typeface="Arial" panose="020B0604020202020204" pitchFamily="34" charset="0"/>
                        <a:buNone/>
                      </a:pPr>
                      <a:r>
                        <a:rPr lang="en-US" sz="1400" baseline="0" noProof="0" dirty="0" smtClean="0"/>
                        <a:t>Students read and write formally about mildly academic topics, using the proper vocabulary for the context of an online magazine.</a:t>
                      </a:r>
                      <a:endParaRPr lang="en-US" sz="1400" baseline="0" noProof="0" dirty="0" smtClean="0"/>
                    </a:p>
                  </a:txBody>
                  <a:tcPr anchor="ctr"/>
                </a:tc>
              </a:tr>
              <a:tr h="1008112">
                <a:tc>
                  <a:txBody>
                    <a:bodyPr/>
                    <a:lstStyle/>
                    <a:p>
                      <a:pPr algn="ctr"/>
                      <a:r>
                        <a:rPr lang="en-US" sz="1400" noProof="0" dirty="0" err="1" smtClean="0"/>
                        <a:t>Asignatura</a:t>
                      </a:r>
                      <a:r>
                        <a:rPr lang="en-US" sz="1400" baseline="0" noProof="0" dirty="0" smtClean="0"/>
                        <a:t> 2: </a:t>
                      </a:r>
                    </a:p>
                    <a:p>
                      <a:pPr algn="ctr"/>
                      <a:r>
                        <a:rPr lang="en-US" sz="1400" baseline="0" noProof="0" dirty="0" smtClean="0"/>
                        <a:t>Social Studies</a:t>
                      </a:r>
                      <a:endParaRPr lang="en-US" sz="1400" noProof="0" dirty="0" smtClean="0"/>
                    </a:p>
                  </a:txBody>
                  <a:tcPr anchor="ctr"/>
                </a:tc>
                <a:tc>
                  <a:txBody>
                    <a:bodyPr/>
                    <a:lstStyle/>
                    <a:p>
                      <a:pPr marL="342900" indent="-342900" algn="l">
                        <a:buFont typeface="Arial" panose="020B0604020202020204" pitchFamily="34" charset="0"/>
                        <a:buAutoNum type="arabicPeriod"/>
                      </a:pPr>
                      <a:r>
                        <a:rPr lang="en-US" sz="1400" baseline="0" noProof="0" dirty="0" smtClean="0"/>
                        <a:t>Colombia’s government system </a:t>
                      </a:r>
                    </a:p>
                    <a:p>
                      <a:pPr marL="342900" indent="-342900" algn="l">
                        <a:buFont typeface="Arial" panose="020B0604020202020204" pitchFamily="34" charset="0"/>
                        <a:buAutoNum type="arabicPeriod"/>
                      </a:pPr>
                      <a:r>
                        <a:rPr lang="en-US" sz="1400" baseline="0" noProof="0" dirty="0" smtClean="0"/>
                        <a:t>Overview of Colombia in terms of geography, , government, policies, culture, history, infrastructure, leaders, etc.</a:t>
                      </a:r>
                      <a:endParaRPr lang="en-US" sz="1400" baseline="0" noProof="0" dirty="0" smtClean="0"/>
                    </a:p>
                  </a:txBody>
                  <a:tcPr anchor="ctr"/>
                </a:tc>
                <a:tc>
                  <a:txBody>
                    <a:bodyPr/>
                    <a:lstStyle/>
                    <a:p>
                      <a:pPr marL="0" indent="0">
                        <a:buFont typeface="Arial" panose="020B0604020202020204" pitchFamily="34" charset="0"/>
                        <a:buNone/>
                      </a:pPr>
                      <a:r>
                        <a:rPr lang="en-US" sz="1400" baseline="0" noProof="0" dirty="0" smtClean="0"/>
                        <a:t>Students understand the particularities of Colombia as a country, nation, territory, and state, as compared to countries all over the world by using an online magazine. </a:t>
                      </a:r>
                      <a:endParaRPr lang="en-US" sz="1400" baseline="0" noProof="0" dirty="0" smtClean="0"/>
                    </a:p>
                  </a:txBody>
                  <a:tcPr anchor="ctr"/>
                </a:tc>
              </a:tr>
            </a:tbl>
          </a:graphicData>
        </a:graphic>
      </p:graphicFrame>
    </p:spTree>
    <p:extLst>
      <p:ext uri="{BB962C8B-B14F-4D97-AF65-F5344CB8AC3E}">
        <p14:creationId xmlns:p14="http://schemas.microsoft.com/office/powerpoint/2010/main" val="9450470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02336"/>
            <a:ext cx="8229600" cy="1252728"/>
          </a:xfrm>
        </p:spPr>
        <p:txBody>
          <a:bodyPr/>
          <a:lstStyle/>
          <a:p>
            <a:pPr algn="ctr"/>
            <a:r>
              <a:rPr lang="es-CO" dirty="0" smtClean="0"/>
              <a:t>Entregables</a:t>
            </a:r>
            <a:endParaRPr lang="es-CO" dirty="0"/>
          </a:p>
        </p:txBody>
      </p:sp>
      <p:sp>
        <p:nvSpPr>
          <p:cNvPr id="3" name="2 Marcador de contenido"/>
          <p:cNvSpPr>
            <a:spLocks noGrp="1"/>
          </p:cNvSpPr>
          <p:nvPr>
            <p:ph idx="1"/>
          </p:nvPr>
        </p:nvSpPr>
        <p:spPr>
          <a:xfrm>
            <a:off x="200200" y="1390183"/>
            <a:ext cx="8496944" cy="4841633"/>
          </a:xfrm>
        </p:spPr>
        <p:txBody>
          <a:bodyPr/>
          <a:lstStyle/>
          <a:p>
            <a:r>
              <a:rPr lang="es-CO" sz="1600" b="1" dirty="0" smtClean="0"/>
              <a:t>PRODUCTO </a:t>
            </a:r>
            <a:r>
              <a:rPr lang="es-CO" sz="1600" b="1" dirty="0" smtClean="0"/>
              <a:t>ESPERADO</a:t>
            </a:r>
            <a:r>
              <a:rPr lang="en-US" sz="1600" b="1" dirty="0" smtClean="0"/>
              <a:t>: Students will create an online magazine that covers different aspects of their country such</a:t>
            </a:r>
            <a:r>
              <a:rPr lang="en-US" sz="1600" b="1" dirty="0" smtClean="0"/>
              <a:t> as culture, history, geography, government, leaders, infrastructure, etc. </a:t>
            </a:r>
            <a:endParaRPr lang="en-US" sz="1600" dirty="0" smtClean="0"/>
          </a:p>
        </p:txBody>
      </p:sp>
      <p:graphicFrame>
        <p:nvGraphicFramePr>
          <p:cNvPr id="6" name="5 Tabla"/>
          <p:cNvGraphicFramePr>
            <a:graphicFrameLocks noGrp="1"/>
          </p:cNvGraphicFramePr>
          <p:nvPr>
            <p:extLst>
              <p:ext uri="{D42A27DB-BD31-4B8C-83A1-F6EECF244321}">
                <p14:modId xmlns:p14="http://schemas.microsoft.com/office/powerpoint/2010/main" val="4291863867"/>
              </p:ext>
            </p:extLst>
          </p:nvPr>
        </p:nvGraphicFramePr>
        <p:xfrm>
          <a:off x="236442" y="2420888"/>
          <a:ext cx="8584029" cy="4176463"/>
        </p:xfrm>
        <a:graphic>
          <a:graphicData uri="http://schemas.openxmlformats.org/drawingml/2006/table">
            <a:tbl>
              <a:tblPr firstRow="1" bandRow="1">
                <a:tableStyleId>{5C22544A-7EE6-4342-B048-85BDC9FD1C3A}</a:tableStyleId>
              </a:tblPr>
              <a:tblGrid>
                <a:gridCol w="927484"/>
                <a:gridCol w="908177"/>
                <a:gridCol w="3436001"/>
                <a:gridCol w="3312367"/>
              </a:tblGrid>
              <a:tr h="337376">
                <a:tc gridSpan="2">
                  <a:txBody>
                    <a:bodyPr/>
                    <a:lstStyle/>
                    <a:p>
                      <a:r>
                        <a:rPr lang="es-CO" sz="1400" dirty="0" smtClean="0"/>
                        <a:t>Entregas </a:t>
                      </a:r>
                      <a:endParaRPr lang="es-CO" sz="1400" dirty="0"/>
                    </a:p>
                  </a:txBody>
                  <a:tcPr/>
                </a:tc>
                <a:tc hMerge="1">
                  <a:txBody>
                    <a:bodyPr/>
                    <a:lstStyle/>
                    <a:p>
                      <a:endParaRPr lang="es-CO" dirty="0"/>
                    </a:p>
                  </a:txBody>
                  <a:tcPr/>
                </a:tc>
                <a:tc>
                  <a:txBody>
                    <a:bodyPr/>
                    <a:lstStyle/>
                    <a:p>
                      <a:r>
                        <a:rPr lang="es-CO" sz="1400" dirty="0" smtClean="0"/>
                        <a:t>English</a:t>
                      </a:r>
                      <a:endParaRPr lang="es-CO" sz="1400" dirty="0"/>
                    </a:p>
                  </a:txBody>
                  <a:tcPr/>
                </a:tc>
                <a:tc>
                  <a:txBody>
                    <a:bodyPr/>
                    <a:lstStyle/>
                    <a:p>
                      <a:r>
                        <a:rPr lang="es-CO" sz="1400" dirty="0" smtClean="0"/>
                        <a:t>Social </a:t>
                      </a:r>
                      <a:r>
                        <a:rPr lang="es-CO" sz="1400" dirty="0" err="1" smtClean="0"/>
                        <a:t>Studies</a:t>
                      </a:r>
                      <a:endParaRPr lang="es-CO" sz="1400" dirty="0"/>
                    </a:p>
                  </a:txBody>
                  <a:tcPr/>
                </a:tc>
              </a:tr>
              <a:tr h="1264288">
                <a:tc rowSpan="3">
                  <a:txBody>
                    <a:bodyPr/>
                    <a:lstStyle/>
                    <a:p>
                      <a:r>
                        <a:rPr lang="es-CO" sz="1400" dirty="0" smtClean="0"/>
                        <a:t>I BIM</a:t>
                      </a:r>
                      <a:endParaRPr lang="es-CO" sz="1400" dirty="0"/>
                    </a:p>
                  </a:txBody>
                  <a:tcPr anchor="ctr"/>
                </a:tc>
                <a:tc>
                  <a:txBody>
                    <a:bodyPr/>
                    <a:lstStyle/>
                    <a:p>
                      <a:pPr algn="ctr"/>
                      <a:r>
                        <a:rPr lang="es-CO" sz="1400" b="1" baseline="0" dirty="0" smtClean="0"/>
                        <a:t>1</a:t>
                      </a:r>
                      <a:endParaRPr lang="es-CO" sz="1400" b="1" dirty="0"/>
                    </a:p>
                  </a:txBody>
                  <a:tcPr/>
                </a:tc>
                <a:tc>
                  <a:txBody>
                    <a:bodyPr/>
                    <a:lstStyle/>
                    <a:p>
                      <a:r>
                        <a:rPr lang="en-US" sz="1200" noProof="0" dirty="0" smtClean="0"/>
                        <a:t>Evidence of</a:t>
                      </a:r>
                      <a:r>
                        <a:rPr lang="en-US" sz="1200" baseline="0" noProof="0" dirty="0" smtClean="0"/>
                        <a:t> having read a book in the MyOn platform that has a Lexile over 900 and covers the topic of government of  a country different from Colombia. Due date: The third week in the first term</a:t>
                      </a:r>
                      <a:r>
                        <a:rPr lang="es-CO" sz="1200" baseline="0" dirty="0" smtClean="0"/>
                        <a:t>.</a:t>
                      </a:r>
                      <a:endParaRPr lang="es-CO"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noProof="0" dirty="0" smtClean="0"/>
                        <a:t>Evidence of</a:t>
                      </a:r>
                      <a:r>
                        <a:rPr lang="en-US" sz="1200" baseline="0" noProof="0" dirty="0" smtClean="0"/>
                        <a:t> having read a book in the MyOn platform that has a Lexile over 900 and covers the topic of government of  a country different from Colombia. Due date: The third week in the first term</a:t>
                      </a:r>
                      <a:r>
                        <a:rPr lang="es-CO" sz="1200" baseline="0" dirty="0" smtClean="0"/>
                        <a:t>.</a:t>
                      </a:r>
                      <a:endParaRPr lang="es-CO" sz="1200" dirty="0" smtClean="0"/>
                    </a:p>
                  </a:txBody>
                  <a:tcPr/>
                </a:tc>
              </a:tr>
              <a:tr h="1264288">
                <a:tc vMerge="1">
                  <a:txBody>
                    <a:bodyPr/>
                    <a:lstStyle/>
                    <a:p>
                      <a:endParaRPr lang="es-CO" dirty="0"/>
                    </a:p>
                  </a:txBody>
                  <a:tcPr/>
                </a:tc>
                <a:tc>
                  <a:txBody>
                    <a:bodyPr/>
                    <a:lstStyle/>
                    <a:p>
                      <a:pPr algn="ctr"/>
                      <a:r>
                        <a:rPr lang="es-CO" sz="1400" b="1" dirty="0" smtClean="0"/>
                        <a:t>2</a:t>
                      </a:r>
                      <a:endParaRPr lang="es-CO" sz="1400" b="1" dirty="0"/>
                    </a:p>
                  </a:txBody>
                  <a:tcPr/>
                </a:tc>
                <a:tc>
                  <a:txBody>
                    <a:bodyPr/>
                    <a:lstStyle/>
                    <a:p>
                      <a:r>
                        <a:rPr lang="en-US" sz="1200" noProof="0" dirty="0" smtClean="0"/>
                        <a:t>Students</a:t>
                      </a:r>
                      <a:r>
                        <a:rPr lang="en-US" sz="1200" baseline="0" noProof="0" dirty="0" smtClean="0"/>
                        <a:t> make a colorful infographics comparing the country selected with Colombia in the same terms of the book read on the platform. Due date: The sixth week of the first term.</a:t>
                      </a:r>
                      <a:endParaRPr lang="en-US" sz="1200" noProof="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noProof="0" dirty="0" smtClean="0"/>
                        <a:t>Students</a:t>
                      </a:r>
                      <a:r>
                        <a:rPr lang="en-US" sz="1200" baseline="0" noProof="0" dirty="0" smtClean="0"/>
                        <a:t> make a colorful infographics comparing the country selected with Colombia in the same terms of the book read on the platform. Due date: The sixth week of the first term.</a:t>
                      </a:r>
                      <a:endParaRPr lang="en-US" sz="1200" noProof="0" dirty="0" smtClean="0"/>
                    </a:p>
                    <a:p>
                      <a:endParaRPr lang="es-CO" sz="1200" dirty="0"/>
                    </a:p>
                  </a:txBody>
                  <a:tcPr/>
                </a:tc>
              </a:tr>
              <a:tr h="1310511">
                <a:tc vMerge="1">
                  <a:txBody>
                    <a:bodyPr/>
                    <a:lstStyle/>
                    <a:p>
                      <a:endParaRPr lang="es-CO" dirty="0"/>
                    </a:p>
                  </a:txBody>
                  <a:tcPr/>
                </a:tc>
                <a:tc>
                  <a:txBody>
                    <a:bodyPr/>
                    <a:lstStyle/>
                    <a:p>
                      <a:pPr algn="ctr"/>
                      <a:r>
                        <a:rPr lang="es-CO" sz="1400" b="1" dirty="0" smtClean="0"/>
                        <a:t>3</a:t>
                      </a:r>
                      <a:endParaRPr lang="es-CO" sz="14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noProof="0" dirty="0" smtClean="0"/>
                        <a:t>Students will create an online magazine that covers different aspects of their country such as culture, history, geography, government, leaders, infrastructure, etc. Due date: 9</a:t>
                      </a:r>
                      <a:r>
                        <a:rPr lang="en-US" sz="1200" b="0" baseline="30000" noProof="0" dirty="0" smtClean="0"/>
                        <a:t>th</a:t>
                      </a:r>
                      <a:r>
                        <a:rPr lang="en-US" sz="1200" b="0" baseline="0" noProof="0" dirty="0" smtClean="0"/>
                        <a:t> week of the 1</a:t>
                      </a:r>
                      <a:r>
                        <a:rPr lang="en-US" sz="1200" b="0" baseline="30000" noProof="0" dirty="0" smtClean="0"/>
                        <a:t>st</a:t>
                      </a:r>
                      <a:r>
                        <a:rPr lang="en-US" sz="1200" b="0" baseline="0" noProof="0" dirty="0" smtClean="0"/>
                        <a:t> term.</a:t>
                      </a:r>
                      <a:endParaRPr lang="en-US" sz="1200" b="0" noProof="0" dirty="0" smtClean="0"/>
                    </a:p>
                    <a:p>
                      <a:endParaRPr lang="es-CO"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O" sz="1200" b="0" dirty="0" smtClean="0"/>
                        <a:t>Students </a:t>
                      </a:r>
                      <a:r>
                        <a:rPr lang="en-US" sz="1200" b="0" noProof="0" dirty="0" smtClean="0"/>
                        <a:t>will create an online magazine that covers different aspects of their country such as culture, history, geography, government, leaders, infrastructure, etc. Due date: 9</a:t>
                      </a:r>
                      <a:r>
                        <a:rPr lang="en-US" sz="1200" b="0" baseline="30000" noProof="0" dirty="0" smtClean="0"/>
                        <a:t>th</a:t>
                      </a:r>
                      <a:r>
                        <a:rPr lang="en-US" sz="1200" b="0" baseline="0" noProof="0" dirty="0" smtClean="0"/>
                        <a:t> week of the 1</a:t>
                      </a:r>
                      <a:r>
                        <a:rPr lang="en-US" sz="1200" b="0" baseline="30000" noProof="0" dirty="0" smtClean="0"/>
                        <a:t>st</a:t>
                      </a:r>
                      <a:r>
                        <a:rPr lang="en-US" sz="1200" b="0" baseline="0" noProof="0" dirty="0" smtClean="0"/>
                        <a:t> term.</a:t>
                      </a:r>
                      <a:endParaRPr lang="en-US" sz="1200" b="0" noProof="0" dirty="0" smtClean="0"/>
                    </a:p>
                    <a:p>
                      <a:endParaRPr lang="es-CO" sz="1200" dirty="0"/>
                    </a:p>
                  </a:txBody>
                  <a:tcPr/>
                </a:tc>
              </a:tr>
            </a:tbl>
          </a:graphicData>
        </a:graphic>
      </p:graphicFrame>
    </p:spTree>
    <p:extLst>
      <p:ext uri="{BB962C8B-B14F-4D97-AF65-F5344CB8AC3E}">
        <p14:creationId xmlns:p14="http://schemas.microsoft.com/office/powerpoint/2010/main" val="31506896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02336"/>
            <a:ext cx="8229600" cy="1252728"/>
          </a:xfrm>
        </p:spPr>
        <p:txBody>
          <a:bodyPr>
            <a:normAutofit fontScale="90000"/>
          </a:bodyPr>
          <a:lstStyle/>
          <a:p>
            <a:pPr algn="ctr"/>
            <a:r>
              <a:rPr lang="es-CO" dirty="0" smtClean="0"/>
              <a:t>Estimación de costos por grupo de trabajo</a:t>
            </a:r>
            <a:endParaRPr lang="es-CO" dirty="0"/>
          </a:p>
        </p:txBody>
      </p:sp>
      <p:sp>
        <p:nvSpPr>
          <p:cNvPr id="3" name="2 Marcador de contenido"/>
          <p:cNvSpPr>
            <a:spLocks noGrp="1"/>
          </p:cNvSpPr>
          <p:nvPr>
            <p:ph idx="1"/>
          </p:nvPr>
        </p:nvSpPr>
        <p:spPr>
          <a:xfrm>
            <a:off x="251520" y="1556792"/>
            <a:ext cx="8496944" cy="4985649"/>
          </a:xfrm>
        </p:spPr>
        <p:txBody>
          <a:bodyPr/>
          <a:lstStyle/>
          <a:p>
            <a:pPr algn="just"/>
            <a:r>
              <a:rPr lang="es-CO" sz="1800" dirty="0"/>
              <a:t>Describir lo que el estudiante debe hacer y </a:t>
            </a:r>
            <a:r>
              <a:rPr lang="es-CO" sz="1800" dirty="0" smtClean="0"/>
              <a:t>entregar y presupueste los costos aproximados de lo que los materiales o insumos necesarios para el desarrollo del proyecto.</a:t>
            </a:r>
            <a:r>
              <a:rPr lang="es-CO" sz="2000" dirty="0"/>
              <a:t> (Ajuste la tabla de acuerdo con la duración del proyecto)</a:t>
            </a:r>
          </a:p>
          <a:p>
            <a:endParaRPr lang="es-CO" dirty="0" smtClean="0"/>
          </a:p>
        </p:txBody>
      </p:sp>
      <p:graphicFrame>
        <p:nvGraphicFramePr>
          <p:cNvPr id="6" name="5 Tabla"/>
          <p:cNvGraphicFramePr>
            <a:graphicFrameLocks noGrp="1"/>
          </p:cNvGraphicFramePr>
          <p:nvPr>
            <p:extLst>
              <p:ext uri="{D42A27DB-BD31-4B8C-83A1-F6EECF244321}">
                <p14:modId xmlns:p14="http://schemas.microsoft.com/office/powerpoint/2010/main" val="1324430809"/>
              </p:ext>
            </p:extLst>
          </p:nvPr>
        </p:nvGraphicFramePr>
        <p:xfrm>
          <a:off x="585900" y="2636912"/>
          <a:ext cx="7992888" cy="2269573"/>
        </p:xfrm>
        <a:graphic>
          <a:graphicData uri="http://schemas.openxmlformats.org/drawingml/2006/table">
            <a:tbl>
              <a:tblPr firstRow="1" bandRow="1">
                <a:tableStyleId>{5C22544A-7EE6-4342-B048-85BDC9FD1C3A}</a:tableStyleId>
              </a:tblPr>
              <a:tblGrid>
                <a:gridCol w="720082"/>
                <a:gridCol w="1008112"/>
                <a:gridCol w="3888432"/>
                <a:gridCol w="2376262"/>
              </a:tblGrid>
              <a:tr h="432047">
                <a:tc>
                  <a:txBody>
                    <a:bodyPr/>
                    <a:lstStyle/>
                    <a:p>
                      <a:pPr algn="ctr"/>
                      <a:endParaRPr lang="es-CO" dirty="0"/>
                    </a:p>
                  </a:txBody>
                  <a:tcPr/>
                </a:tc>
                <a:tc>
                  <a:txBody>
                    <a:bodyPr/>
                    <a:lstStyle/>
                    <a:p>
                      <a:pPr algn="ctr"/>
                      <a:r>
                        <a:rPr lang="es-CO" sz="1400" dirty="0" smtClean="0"/>
                        <a:t>Entrega</a:t>
                      </a:r>
                      <a:endParaRPr lang="es-CO" sz="1400" dirty="0"/>
                    </a:p>
                  </a:txBody>
                  <a:tcPr/>
                </a:tc>
                <a:tc>
                  <a:txBody>
                    <a:bodyPr/>
                    <a:lstStyle/>
                    <a:p>
                      <a:pPr algn="ctr"/>
                      <a:r>
                        <a:rPr lang="es-CO" sz="1400" dirty="0" smtClean="0"/>
                        <a:t>Material</a:t>
                      </a:r>
                      <a:r>
                        <a:rPr lang="es-CO" sz="1400" baseline="0" dirty="0" smtClean="0"/>
                        <a:t> o insumo</a:t>
                      </a:r>
                      <a:endParaRPr lang="es-CO" sz="1400" dirty="0"/>
                    </a:p>
                  </a:txBody>
                  <a:tcPr>
                    <a:lnR w="12700" cap="flat" cmpd="sng" algn="ctr">
                      <a:solidFill>
                        <a:schemeClr val="tx1"/>
                      </a:solidFill>
                      <a:prstDash val="solid"/>
                      <a:round/>
                      <a:headEnd type="none" w="med" len="med"/>
                      <a:tailEnd type="none" w="med" len="med"/>
                    </a:lnR>
                  </a:tcPr>
                </a:tc>
                <a:tc>
                  <a:txBody>
                    <a:bodyPr/>
                    <a:lstStyle/>
                    <a:p>
                      <a:pPr algn="ctr"/>
                      <a:r>
                        <a:rPr lang="es-CO" sz="1400" dirty="0" smtClean="0"/>
                        <a:t>Costo aproximado por grupo de estudiantes</a:t>
                      </a:r>
                      <a:endParaRPr lang="es-CO" sz="1400" dirty="0"/>
                    </a:p>
                  </a:txBody>
                  <a:tcPr>
                    <a:lnL w="12700" cap="flat" cmpd="sng" algn="ctr">
                      <a:solidFill>
                        <a:schemeClr val="tx1"/>
                      </a:solidFill>
                      <a:prstDash val="solid"/>
                      <a:round/>
                      <a:headEnd type="none" w="med" len="med"/>
                      <a:tailEnd type="none" w="med" len="med"/>
                    </a:lnL>
                  </a:tcPr>
                </a:tc>
              </a:tr>
              <a:tr h="501733">
                <a:tc rowSpan="3">
                  <a:txBody>
                    <a:bodyPr/>
                    <a:lstStyle/>
                    <a:p>
                      <a:r>
                        <a:rPr lang="es-CO" dirty="0" smtClean="0"/>
                        <a:t>I BIM</a:t>
                      </a:r>
                      <a:endParaRPr lang="es-CO" dirty="0"/>
                    </a:p>
                  </a:txBody>
                  <a:tcPr anchor="ctr"/>
                </a:tc>
                <a:tc>
                  <a:txBody>
                    <a:bodyPr/>
                    <a:lstStyle/>
                    <a:p>
                      <a:pPr algn="ctr"/>
                      <a:r>
                        <a:rPr lang="es-CO" sz="1400" b="1" baseline="0" dirty="0" smtClean="0"/>
                        <a:t>1</a:t>
                      </a:r>
                      <a:endParaRPr lang="es-CO" sz="1400" b="1" dirty="0"/>
                    </a:p>
                  </a:txBody>
                  <a:tcPr/>
                </a:tc>
                <a:tc>
                  <a:txBody>
                    <a:bodyPr/>
                    <a:lstStyle/>
                    <a:p>
                      <a:pPr algn="ctr"/>
                      <a:r>
                        <a:rPr lang="es-CO" sz="1400" dirty="0" smtClean="0"/>
                        <a:t>None (Done </a:t>
                      </a:r>
                      <a:r>
                        <a:rPr lang="es-CO" sz="1400" dirty="0" err="1" smtClean="0"/>
                        <a:t>on</a:t>
                      </a:r>
                      <a:r>
                        <a:rPr lang="es-CO" sz="1400" dirty="0" smtClean="0"/>
                        <a:t> the </a:t>
                      </a:r>
                      <a:r>
                        <a:rPr lang="es-CO" sz="1400" dirty="0" err="1" smtClean="0"/>
                        <a:t>MyOn</a:t>
                      </a:r>
                      <a:r>
                        <a:rPr lang="es-CO" sz="1400" baseline="0" dirty="0" smtClean="0"/>
                        <a:t> </a:t>
                      </a:r>
                      <a:r>
                        <a:rPr lang="es-CO" sz="1400" baseline="0" dirty="0" err="1" smtClean="0"/>
                        <a:t>platform</a:t>
                      </a:r>
                      <a:r>
                        <a:rPr lang="es-CO" sz="1400" dirty="0" smtClean="0"/>
                        <a:t>)</a:t>
                      </a:r>
                      <a:endParaRPr lang="es-CO" sz="1400" dirty="0"/>
                    </a:p>
                  </a:txBody>
                  <a:tcPr>
                    <a:lnR w="12700" cap="flat" cmpd="sng" algn="ctr">
                      <a:solidFill>
                        <a:schemeClr val="tx1"/>
                      </a:solidFill>
                      <a:prstDash val="solid"/>
                      <a:round/>
                      <a:headEnd type="none" w="med" len="med"/>
                      <a:tailEnd type="none" w="med" len="med"/>
                    </a:lnR>
                  </a:tcPr>
                </a:tc>
                <a:tc>
                  <a:txBody>
                    <a:bodyPr/>
                    <a:lstStyle/>
                    <a:p>
                      <a:r>
                        <a:rPr lang="es-CO" sz="1400" dirty="0" smtClean="0"/>
                        <a:t>None</a:t>
                      </a:r>
                      <a:endParaRPr lang="es-CO" sz="1400" dirty="0"/>
                    </a:p>
                  </a:txBody>
                  <a:tcPr>
                    <a:lnL w="12700" cap="flat" cmpd="sng" algn="ctr">
                      <a:solidFill>
                        <a:schemeClr val="tx1"/>
                      </a:solidFill>
                      <a:prstDash val="solid"/>
                      <a:round/>
                      <a:headEnd type="none" w="med" len="med"/>
                      <a:tailEnd type="none" w="med" len="med"/>
                    </a:lnL>
                  </a:tcPr>
                </a:tc>
              </a:tr>
              <a:tr h="442363">
                <a:tc vMerge="1">
                  <a:txBody>
                    <a:bodyPr/>
                    <a:lstStyle/>
                    <a:p>
                      <a:endParaRPr lang="es-CO" dirty="0"/>
                    </a:p>
                  </a:txBody>
                  <a:tcPr/>
                </a:tc>
                <a:tc>
                  <a:txBody>
                    <a:bodyPr/>
                    <a:lstStyle/>
                    <a:p>
                      <a:pPr algn="ctr"/>
                      <a:r>
                        <a:rPr lang="es-CO" sz="1400" b="1" dirty="0" smtClean="0"/>
                        <a:t>2</a:t>
                      </a:r>
                      <a:endParaRPr lang="es-CO" sz="1400" b="1" dirty="0"/>
                    </a:p>
                  </a:txBody>
                  <a:tcPr/>
                </a:tc>
                <a:tc>
                  <a:txBody>
                    <a:bodyPr/>
                    <a:lstStyle/>
                    <a:p>
                      <a:pPr algn="ctr"/>
                      <a:r>
                        <a:rPr lang="en-US" sz="1400" noProof="0" dirty="0" smtClean="0"/>
                        <a:t>Infographics (The cost depends</a:t>
                      </a:r>
                      <a:r>
                        <a:rPr lang="en-US" sz="1400" baseline="0" noProof="0" dirty="0" smtClean="0"/>
                        <a:t> on the type of means decided to create the infographics. Simple cardboard and colors are recommended</a:t>
                      </a:r>
                      <a:r>
                        <a:rPr lang="en-US" sz="1400" noProof="0" dirty="0" smtClean="0"/>
                        <a:t>)</a:t>
                      </a:r>
                      <a:endParaRPr lang="en-US" sz="1400" noProof="0" dirty="0"/>
                    </a:p>
                  </a:txBody>
                  <a:tcP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O" sz="1400" dirty="0" smtClean="0"/>
                        <a:t>$5.000 </a:t>
                      </a:r>
                      <a:r>
                        <a:rPr lang="es-CO" sz="1400" dirty="0" smtClean="0"/>
                        <a:t>COP</a:t>
                      </a:r>
                    </a:p>
                    <a:p>
                      <a:endParaRPr lang="es-CO" sz="1400" dirty="0" smtClean="0"/>
                    </a:p>
                  </a:txBody>
                  <a:tcPr>
                    <a:lnL w="12700" cap="flat" cmpd="sng" algn="ctr">
                      <a:solidFill>
                        <a:schemeClr val="tx1"/>
                      </a:solidFill>
                      <a:prstDash val="solid"/>
                      <a:round/>
                      <a:headEnd type="none" w="med" len="med"/>
                      <a:tailEnd type="none" w="med" len="med"/>
                    </a:lnL>
                  </a:tcPr>
                </a:tc>
              </a:tr>
              <a:tr h="0">
                <a:tc vMerge="1">
                  <a:txBody>
                    <a:bodyPr/>
                    <a:lstStyle/>
                    <a:p>
                      <a:endParaRPr lang="es-CO" dirty="0"/>
                    </a:p>
                  </a:txBody>
                  <a:tcPr/>
                </a:tc>
                <a:tc>
                  <a:txBody>
                    <a:bodyPr/>
                    <a:lstStyle/>
                    <a:p>
                      <a:pPr algn="ctr"/>
                      <a:r>
                        <a:rPr lang="es-CO" sz="1400" b="1" dirty="0" smtClean="0"/>
                        <a:t>3</a:t>
                      </a:r>
                      <a:endParaRPr lang="es-CO" sz="1400" b="1" dirty="0"/>
                    </a:p>
                  </a:txBody>
                  <a:tcPr/>
                </a:tc>
                <a:tc>
                  <a:txBody>
                    <a:bodyPr/>
                    <a:lstStyle/>
                    <a:p>
                      <a:pPr algn="ctr"/>
                      <a:r>
                        <a:rPr lang="es-CO" sz="1400" dirty="0" smtClean="0"/>
                        <a:t>None (</a:t>
                      </a:r>
                      <a:r>
                        <a:rPr lang="en-US" sz="1400" noProof="0" dirty="0" smtClean="0"/>
                        <a:t>Magazine will be done in an online platform)</a:t>
                      </a:r>
                      <a:endParaRPr lang="en-US" sz="1400" noProof="0" dirty="0"/>
                    </a:p>
                  </a:txBody>
                  <a:tcP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O" sz="1400" dirty="0" smtClean="0"/>
                        <a:t>None</a:t>
                      </a:r>
                      <a:endParaRPr lang="es-CO" sz="1400" dirty="0" smtClean="0"/>
                    </a:p>
                    <a:p>
                      <a:endParaRPr lang="es-CO" sz="1400" dirty="0"/>
                    </a:p>
                  </a:txBody>
                  <a:tcPr>
                    <a:lnL w="12700" cap="flat" cmpd="sng" algn="ctr">
                      <a:solidFill>
                        <a:schemeClr val="tx1"/>
                      </a:solidFill>
                      <a:prstDash val="solid"/>
                      <a:round/>
                      <a:headEnd type="none" w="med" len="med"/>
                      <a:tailEnd type="none" w="med" len="med"/>
                    </a:lnL>
                  </a:tcPr>
                </a:tc>
              </a:tr>
            </a:tbl>
          </a:graphicData>
        </a:graphic>
      </p:graphicFrame>
    </p:spTree>
    <p:extLst>
      <p:ext uri="{BB962C8B-B14F-4D97-AF65-F5344CB8AC3E}">
        <p14:creationId xmlns:p14="http://schemas.microsoft.com/office/powerpoint/2010/main" val="2717186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ódulo">
  <a:themeElements>
    <a:clrScheme name="Módulo">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ódulo">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ódul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Module</Template>
  <TotalTime>2135</TotalTime>
  <Words>678</Words>
  <Application>Microsoft Office PowerPoint</Application>
  <PresentationFormat>Presentación en pantalla (4:3)</PresentationFormat>
  <Paragraphs>63</Paragraphs>
  <Slides>6</Slides>
  <Notes>2</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6</vt:i4>
      </vt:variant>
    </vt:vector>
  </HeadingPairs>
  <TitlesOfParts>
    <vt:vector size="14" baseType="lpstr">
      <vt:lpstr>Arial</vt:lpstr>
      <vt:lpstr>Calibri</vt:lpstr>
      <vt:lpstr>Corbel</vt:lpstr>
      <vt:lpstr>Symbol</vt:lpstr>
      <vt:lpstr>Wingdings</vt:lpstr>
      <vt:lpstr>Wingdings 2</vt:lpstr>
      <vt:lpstr>Wingdings 3</vt:lpstr>
      <vt:lpstr>Módulo</vt:lpstr>
      <vt:lpstr>Colombia in the world 11TH GRADE</vt:lpstr>
      <vt:lpstr>Colombia in the world </vt:lpstr>
      <vt:lpstr>Descripción del proyecto</vt:lpstr>
      <vt:lpstr>Contenidos y Desempeños</vt:lpstr>
      <vt:lpstr>Entregables</vt:lpstr>
      <vt:lpstr>Estimación de costos por grupo de trabajo</vt:lpstr>
    </vt:vector>
  </TitlesOfParts>
  <Company>Barrera Restrepo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PROYECTOS</dc:title>
  <dc:creator>Andrea Barrera Rico</dc:creator>
  <cp:lastModifiedBy>Verano Andres</cp:lastModifiedBy>
  <cp:revision>46</cp:revision>
  <dcterms:created xsi:type="dcterms:W3CDTF">2012-03-01T01:10:24Z</dcterms:created>
  <dcterms:modified xsi:type="dcterms:W3CDTF">2016-12-12T18:20:32Z</dcterms:modified>
</cp:coreProperties>
</file>